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56"/>
  </p:notesMasterIdLst>
  <p:sldIdLst>
    <p:sldId id="257" r:id="rId2"/>
    <p:sldId id="318" r:id="rId3"/>
    <p:sldId id="291" r:id="rId4"/>
    <p:sldId id="321" r:id="rId5"/>
    <p:sldId id="322" r:id="rId6"/>
    <p:sldId id="323" r:id="rId7"/>
    <p:sldId id="324" r:id="rId8"/>
    <p:sldId id="325" r:id="rId9"/>
    <p:sldId id="377" r:id="rId10"/>
    <p:sldId id="326" r:id="rId11"/>
    <p:sldId id="327" r:id="rId12"/>
    <p:sldId id="328" r:id="rId13"/>
    <p:sldId id="329" r:id="rId14"/>
    <p:sldId id="330" r:id="rId15"/>
    <p:sldId id="331" r:id="rId16"/>
    <p:sldId id="332" r:id="rId17"/>
    <p:sldId id="333" r:id="rId18"/>
    <p:sldId id="358" r:id="rId19"/>
    <p:sldId id="359" r:id="rId20"/>
    <p:sldId id="361" r:id="rId21"/>
    <p:sldId id="362" r:id="rId22"/>
    <p:sldId id="363" r:id="rId23"/>
    <p:sldId id="364" r:id="rId24"/>
    <p:sldId id="366" r:id="rId25"/>
    <p:sldId id="368" r:id="rId26"/>
    <p:sldId id="369" r:id="rId27"/>
    <p:sldId id="371" r:id="rId28"/>
    <p:sldId id="373" r:id="rId29"/>
    <p:sldId id="374" r:id="rId30"/>
    <p:sldId id="375" r:id="rId31"/>
    <p:sldId id="357" r:id="rId32"/>
    <p:sldId id="355" r:id="rId33"/>
    <p:sldId id="354" r:id="rId34"/>
    <p:sldId id="344" r:id="rId35"/>
    <p:sldId id="345" r:id="rId36"/>
    <p:sldId id="346" r:id="rId37"/>
    <p:sldId id="347" r:id="rId38"/>
    <p:sldId id="351" r:id="rId39"/>
    <p:sldId id="352" r:id="rId40"/>
    <p:sldId id="353" r:id="rId41"/>
    <p:sldId id="378" r:id="rId42"/>
    <p:sldId id="348" r:id="rId43"/>
    <p:sldId id="349" r:id="rId44"/>
    <p:sldId id="334" r:id="rId45"/>
    <p:sldId id="335" r:id="rId46"/>
    <p:sldId id="336" r:id="rId47"/>
    <p:sldId id="338" r:id="rId48"/>
    <p:sldId id="337" r:id="rId49"/>
    <p:sldId id="339" r:id="rId50"/>
    <p:sldId id="340" r:id="rId51"/>
    <p:sldId id="341" r:id="rId52"/>
    <p:sldId id="342" r:id="rId53"/>
    <p:sldId id="343" r:id="rId54"/>
    <p:sldId id="37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5050"/>
    <a:srgbClr val="99CCFF"/>
    <a:srgbClr val="00CC99"/>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904" autoAdjust="0"/>
    <p:restoredTop sz="94660"/>
  </p:normalViewPr>
  <p:slideViewPr>
    <p:cSldViewPr snapToGrid="0">
      <p:cViewPr varScale="1">
        <p:scale>
          <a:sx n="78" d="100"/>
          <a:sy n="78" d="100"/>
        </p:scale>
        <p:origin x="126" y="4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96847-F250-478D-8FD3-7395B31D29FF}"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7C5D00CE-BABD-4161-9165-22A69EFF22D2}">
      <dgm:prSet phldrT="[Text]"/>
      <dgm:spPr/>
      <dgm:t>
        <a:bodyPr/>
        <a:lstStyle/>
        <a:p>
          <a:r>
            <a:rPr lang="en-US" altLang="zh-CN" dirty="0" smtClean="0"/>
            <a:t>Philosophy as a Way of Life</a:t>
          </a:r>
          <a:endParaRPr lang="en-US" altLang="zh-CN" dirty="0"/>
        </a:p>
      </dgm:t>
    </dgm:pt>
    <dgm:pt modelId="{7B22D536-0F83-4616-8160-B113EDDEF821}" type="parTrans" cxnId="{8CB42A41-E309-44E2-911A-9D0378215F91}">
      <dgm:prSet/>
      <dgm:spPr/>
      <dgm:t>
        <a:bodyPr/>
        <a:lstStyle/>
        <a:p>
          <a:endParaRPr lang="en-US" altLang="zh-CN"/>
        </a:p>
      </dgm:t>
    </dgm:pt>
    <dgm:pt modelId="{5863A129-394A-4FA5-AC5E-7D6B630985D1}" type="sibTrans" cxnId="{8CB42A41-E309-44E2-911A-9D0378215F91}">
      <dgm:prSet/>
      <dgm:spPr/>
      <dgm:t>
        <a:bodyPr/>
        <a:lstStyle/>
        <a:p>
          <a:endParaRPr lang="en-US" altLang="zh-CN"/>
        </a:p>
      </dgm:t>
    </dgm:pt>
    <dgm:pt modelId="{90F6DCC4-C9A8-4FDD-90E6-85C040DA525C}">
      <dgm:prSet phldrT="[Text]"/>
      <dgm:spPr/>
      <dgm:t>
        <a:bodyPr/>
        <a:lstStyle/>
        <a:p>
          <a:r>
            <a:rPr lang="en-US" altLang="zh-CN" dirty="0" smtClean="0"/>
            <a:t>Philosophy as the Foundation of the Sciences</a:t>
          </a:r>
          <a:endParaRPr lang="en-US" altLang="zh-CN" dirty="0"/>
        </a:p>
      </dgm:t>
    </dgm:pt>
    <dgm:pt modelId="{A26F6CCC-98B0-4649-93C3-6B7561893D50}" type="parTrans" cxnId="{92F41539-9FBB-4939-A388-14FDA70D2645}">
      <dgm:prSet/>
      <dgm:spPr/>
      <dgm:t>
        <a:bodyPr/>
        <a:lstStyle/>
        <a:p>
          <a:endParaRPr lang="en-US" altLang="zh-CN"/>
        </a:p>
      </dgm:t>
    </dgm:pt>
    <dgm:pt modelId="{BAA51E4F-E2AA-47EE-8E0E-31392028FDDD}" type="sibTrans" cxnId="{92F41539-9FBB-4939-A388-14FDA70D2645}">
      <dgm:prSet/>
      <dgm:spPr/>
      <dgm:t>
        <a:bodyPr/>
        <a:lstStyle/>
        <a:p>
          <a:endParaRPr lang="en-US" altLang="zh-CN"/>
        </a:p>
      </dgm:t>
    </dgm:pt>
    <dgm:pt modelId="{2C7D9FF2-8FD4-4EEF-B52E-4903229C4235}">
      <dgm:prSet/>
      <dgm:spPr/>
      <dgm:t>
        <a:bodyPr/>
        <a:lstStyle/>
        <a:p>
          <a:r>
            <a:rPr lang="en-US" altLang="zh-CN" dirty="0" smtClean="0"/>
            <a:t>Philosophy as Conceptual Analysis</a:t>
          </a:r>
          <a:endParaRPr lang="en-US" altLang="zh-CN" dirty="0"/>
        </a:p>
      </dgm:t>
    </dgm:pt>
    <dgm:pt modelId="{483EB52C-ED09-4FFD-828E-B0773AEEA49D}" type="parTrans" cxnId="{F8FC274B-1E0C-40BF-BB09-E3E811664C5B}">
      <dgm:prSet/>
      <dgm:spPr/>
      <dgm:t>
        <a:bodyPr/>
        <a:lstStyle/>
        <a:p>
          <a:endParaRPr lang="en-US" altLang="zh-CN"/>
        </a:p>
      </dgm:t>
    </dgm:pt>
    <dgm:pt modelId="{EBDB21DB-BAA4-459C-A4F3-AF6EBF55305A}" type="sibTrans" cxnId="{F8FC274B-1E0C-40BF-BB09-E3E811664C5B}">
      <dgm:prSet/>
      <dgm:spPr/>
      <dgm:t>
        <a:bodyPr/>
        <a:lstStyle/>
        <a:p>
          <a:endParaRPr lang="en-US" altLang="zh-CN"/>
        </a:p>
      </dgm:t>
    </dgm:pt>
    <dgm:pt modelId="{BD3114F9-C19B-473A-9464-39A825DA4380}" type="pres">
      <dgm:prSet presAssocID="{7C896847-F250-478D-8FD3-7395B31D29FF}" presName="diagram" presStyleCnt="0">
        <dgm:presLayoutVars>
          <dgm:dir/>
          <dgm:resizeHandles val="exact"/>
        </dgm:presLayoutVars>
      </dgm:prSet>
      <dgm:spPr/>
      <dgm:t>
        <a:bodyPr/>
        <a:lstStyle/>
        <a:p>
          <a:endParaRPr lang="en-US" altLang="zh-CN"/>
        </a:p>
      </dgm:t>
    </dgm:pt>
    <dgm:pt modelId="{E2F14601-BB43-4FA7-82D2-79EA9417B1A4}" type="pres">
      <dgm:prSet presAssocID="{7C5D00CE-BABD-4161-9165-22A69EFF22D2}" presName="node" presStyleLbl="node1" presStyleIdx="0" presStyleCnt="3">
        <dgm:presLayoutVars>
          <dgm:bulletEnabled val="1"/>
        </dgm:presLayoutVars>
      </dgm:prSet>
      <dgm:spPr/>
      <dgm:t>
        <a:bodyPr/>
        <a:lstStyle/>
        <a:p>
          <a:endParaRPr lang="en-US" altLang="zh-CN"/>
        </a:p>
      </dgm:t>
    </dgm:pt>
    <dgm:pt modelId="{F15160FD-71AF-472D-88DD-52F0390FEA99}" type="pres">
      <dgm:prSet presAssocID="{5863A129-394A-4FA5-AC5E-7D6B630985D1}" presName="sibTrans" presStyleCnt="0"/>
      <dgm:spPr/>
    </dgm:pt>
    <dgm:pt modelId="{AA0990CF-40E1-4110-ACFD-45014CDCCEF0}" type="pres">
      <dgm:prSet presAssocID="{90F6DCC4-C9A8-4FDD-90E6-85C040DA525C}" presName="node" presStyleLbl="node1" presStyleIdx="1" presStyleCnt="3">
        <dgm:presLayoutVars>
          <dgm:bulletEnabled val="1"/>
        </dgm:presLayoutVars>
      </dgm:prSet>
      <dgm:spPr/>
      <dgm:t>
        <a:bodyPr/>
        <a:lstStyle/>
        <a:p>
          <a:endParaRPr lang="en-US" altLang="zh-CN"/>
        </a:p>
      </dgm:t>
    </dgm:pt>
    <dgm:pt modelId="{F0CBBB5D-5618-49F4-81F6-882A117E9F82}" type="pres">
      <dgm:prSet presAssocID="{BAA51E4F-E2AA-47EE-8E0E-31392028FDDD}" presName="sibTrans" presStyleCnt="0"/>
      <dgm:spPr/>
    </dgm:pt>
    <dgm:pt modelId="{4F5C669C-738D-47FD-9801-3B6748B8E9EB}" type="pres">
      <dgm:prSet presAssocID="{2C7D9FF2-8FD4-4EEF-B52E-4903229C4235}" presName="node" presStyleLbl="node1" presStyleIdx="2" presStyleCnt="3">
        <dgm:presLayoutVars>
          <dgm:bulletEnabled val="1"/>
        </dgm:presLayoutVars>
      </dgm:prSet>
      <dgm:spPr/>
      <dgm:t>
        <a:bodyPr/>
        <a:lstStyle/>
        <a:p>
          <a:endParaRPr lang="en-US" altLang="zh-CN"/>
        </a:p>
      </dgm:t>
    </dgm:pt>
  </dgm:ptLst>
  <dgm:cxnLst>
    <dgm:cxn modelId="{0906B262-D9E9-B046-9019-73E012F295CC}" type="presOf" srcId="{7C896847-F250-478D-8FD3-7395B31D29FF}" destId="{BD3114F9-C19B-473A-9464-39A825DA4380}" srcOrd="0" destOrd="0" presId="urn:microsoft.com/office/officeart/2005/8/layout/default"/>
    <dgm:cxn modelId="{F8FC274B-1E0C-40BF-BB09-E3E811664C5B}" srcId="{7C896847-F250-478D-8FD3-7395B31D29FF}" destId="{2C7D9FF2-8FD4-4EEF-B52E-4903229C4235}" srcOrd="2" destOrd="0" parTransId="{483EB52C-ED09-4FFD-828E-B0773AEEA49D}" sibTransId="{EBDB21DB-BAA4-459C-A4F3-AF6EBF55305A}"/>
    <dgm:cxn modelId="{E4D764AD-93E2-684E-A8EF-6BE7EB3FA5BB}" type="presOf" srcId="{2C7D9FF2-8FD4-4EEF-B52E-4903229C4235}" destId="{4F5C669C-738D-47FD-9801-3B6748B8E9EB}" srcOrd="0" destOrd="0" presId="urn:microsoft.com/office/officeart/2005/8/layout/default"/>
    <dgm:cxn modelId="{58178948-55F8-074D-9114-67F67E33BEB2}" type="presOf" srcId="{90F6DCC4-C9A8-4FDD-90E6-85C040DA525C}" destId="{AA0990CF-40E1-4110-ACFD-45014CDCCEF0}" srcOrd="0" destOrd="0" presId="urn:microsoft.com/office/officeart/2005/8/layout/default"/>
    <dgm:cxn modelId="{92F41539-9FBB-4939-A388-14FDA70D2645}" srcId="{7C896847-F250-478D-8FD3-7395B31D29FF}" destId="{90F6DCC4-C9A8-4FDD-90E6-85C040DA525C}" srcOrd="1" destOrd="0" parTransId="{A26F6CCC-98B0-4649-93C3-6B7561893D50}" sibTransId="{BAA51E4F-E2AA-47EE-8E0E-31392028FDDD}"/>
    <dgm:cxn modelId="{DF261F97-7FB1-B549-9AA2-7E95C4C3EF06}" type="presOf" srcId="{7C5D00CE-BABD-4161-9165-22A69EFF22D2}" destId="{E2F14601-BB43-4FA7-82D2-79EA9417B1A4}" srcOrd="0" destOrd="0" presId="urn:microsoft.com/office/officeart/2005/8/layout/default"/>
    <dgm:cxn modelId="{8CB42A41-E309-44E2-911A-9D0378215F91}" srcId="{7C896847-F250-478D-8FD3-7395B31D29FF}" destId="{7C5D00CE-BABD-4161-9165-22A69EFF22D2}" srcOrd="0" destOrd="0" parTransId="{7B22D536-0F83-4616-8160-B113EDDEF821}" sibTransId="{5863A129-394A-4FA5-AC5E-7D6B630985D1}"/>
    <dgm:cxn modelId="{55129268-CE3A-EE44-B93D-CB5EBF4345E8}" type="presParOf" srcId="{BD3114F9-C19B-473A-9464-39A825DA4380}" destId="{E2F14601-BB43-4FA7-82D2-79EA9417B1A4}" srcOrd="0" destOrd="0" presId="urn:microsoft.com/office/officeart/2005/8/layout/default"/>
    <dgm:cxn modelId="{09E7B809-24F6-5C4B-9841-72C49B40C7D0}" type="presParOf" srcId="{BD3114F9-C19B-473A-9464-39A825DA4380}" destId="{F15160FD-71AF-472D-88DD-52F0390FEA99}" srcOrd="1" destOrd="0" presId="urn:microsoft.com/office/officeart/2005/8/layout/default"/>
    <dgm:cxn modelId="{F79A17F7-69B5-B942-AEF2-FD8389662309}" type="presParOf" srcId="{BD3114F9-C19B-473A-9464-39A825DA4380}" destId="{AA0990CF-40E1-4110-ACFD-45014CDCCEF0}" srcOrd="2" destOrd="0" presId="urn:microsoft.com/office/officeart/2005/8/layout/default"/>
    <dgm:cxn modelId="{23C92007-86E4-9148-BBC5-BED7D23C2783}" type="presParOf" srcId="{BD3114F9-C19B-473A-9464-39A825DA4380}" destId="{F0CBBB5D-5618-49F4-81F6-882A117E9F82}" srcOrd="3" destOrd="0" presId="urn:microsoft.com/office/officeart/2005/8/layout/default"/>
    <dgm:cxn modelId="{25F1199E-CBDA-1E4B-9B3E-FDE730E79E3B}" type="presParOf" srcId="{BD3114F9-C19B-473A-9464-39A825DA4380}" destId="{4F5C669C-738D-47FD-9801-3B6748B8E9E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71E4AF-49E6-294D-AC87-6E558502F163}" type="doc">
      <dgm:prSet loTypeId="urn:microsoft.com/office/officeart/2005/8/layout/hList1" loCatId="" qsTypeId="urn:microsoft.com/office/officeart/2005/8/quickstyle/3d3" qsCatId="3D" csTypeId="urn:microsoft.com/office/officeart/2005/8/colors/colorful1" csCatId="colorful" phldr="1"/>
      <dgm:spPr/>
      <dgm:t>
        <a:bodyPr/>
        <a:lstStyle/>
        <a:p>
          <a:endParaRPr lang="en-US"/>
        </a:p>
      </dgm:t>
    </dgm:pt>
    <dgm:pt modelId="{31351ED6-0182-EC41-A500-CA961A2E9261}">
      <dgm:prSet phldrT="[Text]"/>
      <dgm:spPr/>
      <dgm:t>
        <a:bodyPr/>
        <a:lstStyle/>
        <a:p>
          <a:r>
            <a:rPr lang="en-US" dirty="0" smtClean="0"/>
            <a:t>Noble Morality</a:t>
          </a:r>
          <a:endParaRPr lang="en-US" dirty="0"/>
        </a:p>
      </dgm:t>
    </dgm:pt>
    <dgm:pt modelId="{0CFC84DC-FA82-D349-8C3F-45C6D8EB0833}" type="parTrans" cxnId="{2E2DD59C-A10A-E14E-A50A-B4C33C4DCFC4}">
      <dgm:prSet/>
      <dgm:spPr/>
      <dgm:t>
        <a:bodyPr/>
        <a:lstStyle/>
        <a:p>
          <a:endParaRPr lang="en-US"/>
        </a:p>
      </dgm:t>
    </dgm:pt>
    <dgm:pt modelId="{FE108F04-3240-FF45-B988-34D97E99B577}" type="sibTrans" cxnId="{2E2DD59C-A10A-E14E-A50A-B4C33C4DCFC4}">
      <dgm:prSet/>
      <dgm:spPr/>
      <dgm:t>
        <a:bodyPr/>
        <a:lstStyle/>
        <a:p>
          <a:endParaRPr lang="en-US"/>
        </a:p>
      </dgm:t>
    </dgm:pt>
    <dgm:pt modelId="{C9DAD80C-F3DE-A645-B26B-8C86181BA3F1}">
      <dgm:prSet phldrT="[Text]"/>
      <dgm:spPr/>
      <dgm:t>
        <a:bodyPr/>
        <a:lstStyle/>
        <a:p>
          <a:r>
            <a:rPr lang="en-US" dirty="0" smtClean="0"/>
            <a:t>‘Good’/‘Bad’</a:t>
          </a:r>
          <a:endParaRPr lang="en-US" dirty="0"/>
        </a:p>
      </dgm:t>
    </dgm:pt>
    <dgm:pt modelId="{59169F98-80D8-DD42-B6D6-1701A69B5A92}" type="parTrans" cxnId="{2EDE89FF-ED2B-9847-A675-D84D8E9A6F9B}">
      <dgm:prSet/>
      <dgm:spPr/>
      <dgm:t>
        <a:bodyPr/>
        <a:lstStyle/>
        <a:p>
          <a:endParaRPr lang="en-US"/>
        </a:p>
      </dgm:t>
    </dgm:pt>
    <dgm:pt modelId="{BDF79747-5B8B-EB46-BBF0-73FAB106C0B0}" type="sibTrans" cxnId="{2EDE89FF-ED2B-9847-A675-D84D8E9A6F9B}">
      <dgm:prSet/>
      <dgm:spPr/>
      <dgm:t>
        <a:bodyPr/>
        <a:lstStyle/>
        <a:p>
          <a:endParaRPr lang="en-US"/>
        </a:p>
      </dgm:t>
    </dgm:pt>
    <dgm:pt modelId="{7A852013-A99F-1D4A-AFE1-76DD407AC7FB}">
      <dgm:prSet phldrT="[Text]"/>
      <dgm:spPr/>
      <dgm:t>
        <a:bodyPr/>
        <a:lstStyle/>
        <a:p>
          <a:r>
            <a:rPr lang="en-US" dirty="0" smtClean="0"/>
            <a:t>Slave Morality</a:t>
          </a:r>
          <a:endParaRPr lang="en-US" dirty="0"/>
        </a:p>
      </dgm:t>
    </dgm:pt>
    <dgm:pt modelId="{734B99A5-8F06-EB48-AFD7-915A6B62A86A}" type="parTrans" cxnId="{12EB6B8F-8975-AC4C-951C-D204B6EB6722}">
      <dgm:prSet/>
      <dgm:spPr/>
      <dgm:t>
        <a:bodyPr/>
        <a:lstStyle/>
        <a:p>
          <a:endParaRPr lang="en-US"/>
        </a:p>
      </dgm:t>
    </dgm:pt>
    <dgm:pt modelId="{980D1CF9-CD84-B84C-832E-804F664D2431}" type="sibTrans" cxnId="{12EB6B8F-8975-AC4C-951C-D204B6EB6722}">
      <dgm:prSet/>
      <dgm:spPr/>
      <dgm:t>
        <a:bodyPr/>
        <a:lstStyle/>
        <a:p>
          <a:endParaRPr lang="en-US"/>
        </a:p>
      </dgm:t>
    </dgm:pt>
    <dgm:pt modelId="{238E9368-DAAA-6E46-A967-69268AE952BD}">
      <dgm:prSet phldrT="[Text]"/>
      <dgm:spPr/>
      <dgm:t>
        <a:bodyPr/>
        <a:lstStyle/>
        <a:p>
          <a:r>
            <a:rPr lang="en-US" dirty="0" smtClean="0"/>
            <a:t>‘Good’/‘Evil’</a:t>
          </a:r>
          <a:endParaRPr lang="en-US" dirty="0"/>
        </a:p>
      </dgm:t>
    </dgm:pt>
    <dgm:pt modelId="{760E1B0D-8A81-C442-B93E-7606B48C69FE}" type="parTrans" cxnId="{EBD37303-D055-7F46-8683-53E7E31DA1E2}">
      <dgm:prSet/>
      <dgm:spPr/>
      <dgm:t>
        <a:bodyPr/>
        <a:lstStyle/>
        <a:p>
          <a:endParaRPr lang="en-US"/>
        </a:p>
      </dgm:t>
    </dgm:pt>
    <dgm:pt modelId="{6C689BC3-EB6D-B24E-BBD4-A59FD2219BAD}" type="sibTrans" cxnId="{EBD37303-D055-7F46-8683-53E7E31DA1E2}">
      <dgm:prSet/>
      <dgm:spPr/>
      <dgm:t>
        <a:bodyPr/>
        <a:lstStyle/>
        <a:p>
          <a:endParaRPr lang="en-US"/>
        </a:p>
      </dgm:t>
    </dgm:pt>
    <dgm:pt modelId="{0B6DCCEA-D506-4342-AA70-48B5531EB775}">
      <dgm:prSet phldrT="[Text]"/>
      <dgm:spPr/>
      <dgm:t>
        <a:bodyPr/>
        <a:lstStyle/>
        <a:p>
          <a:r>
            <a:rPr lang="en-US" dirty="0" smtClean="0"/>
            <a:t>Evaluations rooted in </a:t>
          </a:r>
          <a:r>
            <a:rPr lang="en-US" i="1" dirty="0" err="1" smtClean="0"/>
            <a:t>ressentiment</a:t>
          </a:r>
          <a:r>
            <a:rPr lang="en-US" i="1" dirty="0" smtClean="0"/>
            <a:t>/</a:t>
          </a:r>
          <a:r>
            <a:rPr lang="en-US" i="0" dirty="0" smtClean="0"/>
            <a:t>hatred of the powerful. It involves a turn against our natural instinct for life.</a:t>
          </a:r>
          <a:endParaRPr lang="en-US" dirty="0"/>
        </a:p>
      </dgm:t>
    </dgm:pt>
    <dgm:pt modelId="{AE4E778B-4AF1-E540-9283-C6933D29DD84}" type="parTrans" cxnId="{1A341CF9-E3A9-9247-86BA-F5CF99919B6C}">
      <dgm:prSet/>
      <dgm:spPr/>
      <dgm:t>
        <a:bodyPr/>
        <a:lstStyle/>
        <a:p>
          <a:endParaRPr lang="en-US"/>
        </a:p>
      </dgm:t>
    </dgm:pt>
    <dgm:pt modelId="{41398A93-5680-9E41-B980-A5C33B5236DA}" type="sibTrans" cxnId="{1A341CF9-E3A9-9247-86BA-F5CF99919B6C}">
      <dgm:prSet/>
      <dgm:spPr/>
      <dgm:t>
        <a:bodyPr/>
        <a:lstStyle/>
        <a:p>
          <a:endParaRPr lang="en-US"/>
        </a:p>
      </dgm:t>
    </dgm:pt>
    <dgm:pt modelId="{22295661-8264-644E-843C-0B220D35DBC7}">
      <dgm:prSet phldrT="[Text]"/>
      <dgm:spPr/>
      <dgm:t>
        <a:bodyPr/>
        <a:lstStyle/>
        <a:p>
          <a:r>
            <a:rPr lang="en-US" dirty="0" smtClean="0"/>
            <a:t>Evaluations rooted in our instincts toward life &amp; feelings of power</a:t>
          </a:r>
          <a:endParaRPr lang="en-US" dirty="0"/>
        </a:p>
      </dgm:t>
    </dgm:pt>
    <dgm:pt modelId="{929D9EDB-3DCF-3843-B902-5FF8D02C5D1D}" type="parTrans" cxnId="{52E4C290-9397-CF45-AEC9-02B3DCC92F6E}">
      <dgm:prSet/>
      <dgm:spPr/>
      <dgm:t>
        <a:bodyPr/>
        <a:lstStyle/>
        <a:p>
          <a:endParaRPr lang="en-US"/>
        </a:p>
      </dgm:t>
    </dgm:pt>
    <dgm:pt modelId="{AF5FAD5C-606D-C84D-A197-62D314E49F9C}" type="sibTrans" cxnId="{52E4C290-9397-CF45-AEC9-02B3DCC92F6E}">
      <dgm:prSet/>
      <dgm:spPr/>
      <dgm:t>
        <a:bodyPr/>
        <a:lstStyle/>
        <a:p>
          <a:endParaRPr lang="en-US"/>
        </a:p>
      </dgm:t>
    </dgm:pt>
    <dgm:pt modelId="{A38D43A7-5CE5-2646-A664-3ED9559B46E4}">
      <dgm:prSet phldrT="[Text]"/>
      <dgm:spPr/>
      <dgm:t>
        <a:bodyPr/>
        <a:lstStyle/>
        <a:p>
          <a:r>
            <a:rPr lang="en-US" dirty="0" smtClean="0"/>
            <a:t>“good = noble = powerful = beautiful = happy” (GM, § 7)</a:t>
          </a:r>
          <a:endParaRPr lang="en-US" dirty="0"/>
        </a:p>
      </dgm:t>
    </dgm:pt>
    <dgm:pt modelId="{8D2C8AA7-6782-A443-AEA9-B6D172783361}" type="parTrans" cxnId="{A34355BA-464F-2142-A5D1-EDC9D4B5AB9B}">
      <dgm:prSet/>
      <dgm:spPr/>
      <dgm:t>
        <a:bodyPr/>
        <a:lstStyle/>
        <a:p>
          <a:endParaRPr lang="en-US"/>
        </a:p>
      </dgm:t>
    </dgm:pt>
    <dgm:pt modelId="{EB1F564E-CA4E-B24B-83E2-7D43AD84ED1E}" type="sibTrans" cxnId="{A34355BA-464F-2142-A5D1-EDC9D4B5AB9B}">
      <dgm:prSet/>
      <dgm:spPr/>
      <dgm:t>
        <a:bodyPr/>
        <a:lstStyle/>
        <a:p>
          <a:endParaRPr lang="en-US"/>
        </a:p>
      </dgm:t>
    </dgm:pt>
    <dgm:pt modelId="{C7452360-7480-914C-9F17-8E6A553BDCC8}">
      <dgm:prSet phldrT="[Text]"/>
      <dgm:spPr/>
      <dgm:t>
        <a:bodyPr/>
        <a:lstStyle/>
        <a:p>
          <a:r>
            <a:rPr lang="en-US" dirty="0" smtClean="0"/>
            <a:t>It is essentially reactive in nature (GM § 10)</a:t>
          </a:r>
          <a:endParaRPr lang="en-US" dirty="0"/>
        </a:p>
      </dgm:t>
    </dgm:pt>
    <dgm:pt modelId="{FDBA803C-4D2A-E343-BD27-54ACFFB6DC25}" type="parTrans" cxnId="{C787D412-D86E-6F46-A1AF-A2979C9D3BDB}">
      <dgm:prSet/>
      <dgm:spPr/>
    </dgm:pt>
    <dgm:pt modelId="{DF2CED54-D8A5-9941-AC76-858A40B73A12}" type="sibTrans" cxnId="{C787D412-D86E-6F46-A1AF-A2979C9D3BDB}">
      <dgm:prSet/>
      <dgm:spPr/>
    </dgm:pt>
    <dgm:pt modelId="{B37FE1E0-67D6-7E40-8148-55C14AB2C2F3}" type="pres">
      <dgm:prSet presAssocID="{AF71E4AF-49E6-294D-AC87-6E558502F163}" presName="Name0" presStyleCnt="0">
        <dgm:presLayoutVars>
          <dgm:dir/>
          <dgm:animLvl val="lvl"/>
          <dgm:resizeHandles val="exact"/>
        </dgm:presLayoutVars>
      </dgm:prSet>
      <dgm:spPr/>
      <dgm:t>
        <a:bodyPr/>
        <a:lstStyle/>
        <a:p>
          <a:endParaRPr lang="en-US"/>
        </a:p>
      </dgm:t>
    </dgm:pt>
    <dgm:pt modelId="{4CF0913D-A894-0744-A181-BF7A0BA9B4E4}" type="pres">
      <dgm:prSet presAssocID="{31351ED6-0182-EC41-A500-CA961A2E9261}" presName="composite" presStyleCnt="0"/>
      <dgm:spPr/>
      <dgm:t>
        <a:bodyPr/>
        <a:lstStyle/>
        <a:p>
          <a:endParaRPr lang="en-US" altLang="zh-CN"/>
        </a:p>
      </dgm:t>
    </dgm:pt>
    <dgm:pt modelId="{0BB639FC-631E-DC42-BF05-B2F59E13C1A9}" type="pres">
      <dgm:prSet presAssocID="{31351ED6-0182-EC41-A500-CA961A2E9261}" presName="parTx" presStyleLbl="alignNode1" presStyleIdx="0" presStyleCnt="2">
        <dgm:presLayoutVars>
          <dgm:chMax val="0"/>
          <dgm:chPref val="0"/>
          <dgm:bulletEnabled val="1"/>
        </dgm:presLayoutVars>
      </dgm:prSet>
      <dgm:spPr/>
      <dgm:t>
        <a:bodyPr/>
        <a:lstStyle/>
        <a:p>
          <a:endParaRPr lang="en-US"/>
        </a:p>
      </dgm:t>
    </dgm:pt>
    <dgm:pt modelId="{691408A8-9A19-A341-9116-090C95389599}" type="pres">
      <dgm:prSet presAssocID="{31351ED6-0182-EC41-A500-CA961A2E9261}" presName="desTx" presStyleLbl="alignAccFollowNode1" presStyleIdx="0" presStyleCnt="2">
        <dgm:presLayoutVars>
          <dgm:bulletEnabled val="1"/>
        </dgm:presLayoutVars>
      </dgm:prSet>
      <dgm:spPr/>
      <dgm:t>
        <a:bodyPr/>
        <a:lstStyle/>
        <a:p>
          <a:endParaRPr lang="en-US"/>
        </a:p>
      </dgm:t>
    </dgm:pt>
    <dgm:pt modelId="{5D71367B-8FD3-D34E-9725-D9913236CFC3}" type="pres">
      <dgm:prSet presAssocID="{FE108F04-3240-FF45-B988-34D97E99B577}" presName="space" presStyleCnt="0"/>
      <dgm:spPr/>
      <dgm:t>
        <a:bodyPr/>
        <a:lstStyle/>
        <a:p>
          <a:endParaRPr lang="en-US" altLang="zh-CN"/>
        </a:p>
      </dgm:t>
    </dgm:pt>
    <dgm:pt modelId="{BF71DE43-E6D1-6846-AC4D-3BA7E221AF1C}" type="pres">
      <dgm:prSet presAssocID="{7A852013-A99F-1D4A-AFE1-76DD407AC7FB}" presName="composite" presStyleCnt="0"/>
      <dgm:spPr/>
      <dgm:t>
        <a:bodyPr/>
        <a:lstStyle/>
        <a:p>
          <a:endParaRPr lang="en-US" altLang="zh-CN"/>
        </a:p>
      </dgm:t>
    </dgm:pt>
    <dgm:pt modelId="{0E904186-59C3-6F45-A7FC-1416718FC309}" type="pres">
      <dgm:prSet presAssocID="{7A852013-A99F-1D4A-AFE1-76DD407AC7FB}" presName="parTx" presStyleLbl="alignNode1" presStyleIdx="1" presStyleCnt="2">
        <dgm:presLayoutVars>
          <dgm:chMax val="0"/>
          <dgm:chPref val="0"/>
          <dgm:bulletEnabled val="1"/>
        </dgm:presLayoutVars>
      </dgm:prSet>
      <dgm:spPr/>
      <dgm:t>
        <a:bodyPr/>
        <a:lstStyle/>
        <a:p>
          <a:endParaRPr lang="en-US"/>
        </a:p>
      </dgm:t>
    </dgm:pt>
    <dgm:pt modelId="{360F4724-D6BE-E449-8531-AEBFB38B1D45}" type="pres">
      <dgm:prSet presAssocID="{7A852013-A99F-1D4A-AFE1-76DD407AC7FB}" presName="desTx" presStyleLbl="alignAccFollowNode1" presStyleIdx="1" presStyleCnt="2">
        <dgm:presLayoutVars>
          <dgm:bulletEnabled val="1"/>
        </dgm:presLayoutVars>
      </dgm:prSet>
      <dgm:spPr/>
      <dgm:t>
        <a:bodyPr/>
        <a:lstStyle/>
        <a:p>
          <a:endParaRPr lang="en-US"/>
        </a:p>
      </dgm:t>
    </dgm:pt>
  </dgm:ptLst>
  <dgm:cxnLst>
    <dgm:cxn modelId="{AAF4F106-7D68-9248-BA17-1A6DA6EAD3F8}" type="presOf" srcId="{C9DAD80C-F3DE-A645-B26B-8C86181BA3F1}" destId="{691408A8-9A19-A341-9116-090C95389599}" srcOrd="0" destOrd="0" presId="urn:microsoft.com/office/officeart/2005/8/layout/hList1"/>
    <dgm:cxn modelId="{7A6C1C2C-A20F-E74B-9293-17E5E59D2678}" type="presOf" srcId="{A38D43A7-5CE5-2646-A664-3ED9559B46E4}" destId="{691408A8-9A19-A341-9116-090C95389599}" srcOrd="0" destOrd="2" presId="urn:microsoft.com/office/officeart/2005/8/layout/hList1"/>
    <dgm:cxn modelId="{C787D412-D86E-6F46-A1AF-A2979C9D3BDB}" srcId="{7A852013-A99F-1D4A-AFE1-76DD407AC7FB}" destId="{C7452360-7480-914C-9F17-8E6A553BDCC8}" srcOrd="2" destOrd="0" parTransId="{FDBA803C-4D2A-E343-BD27-54ACFFB6DC25}" sibTransId="{DF2CED54-D8A5-9941-AC76-858A40B73A12}"/>
    <dgm:cxn modelId="{ADABEABD-53BB-BE45-9408-CAD712CBF75F}" type="presOf" srcId="{238E9368-DAAA-6E46-A967-69268AE952BD}" destId="{360F4724-D6BE-E449-8531-AEBFB38B1D45}" srcOrd="0" destOrd="0" presId="urn:microsoft.com/office/officeart/2005/8/layout/hList1"/>
    <dgm:cxn modelId="{298397CB-C596-2340-BF9A-68C6973742D0}" type="presOf" srcId="{C7452360-7480-914C-9F17-8E6A553BDCC8}" destId="{360F4724-D6BE-E449-8531-AEBFB38B1D45}" srcOrd="0" destOrd="2" presId="urn:microsoft.com/office/officeart/2005/8/layout/hList1"/>
    <dgm:cxn modelId="{0EF56A00-DCEA-C048-AB69-E49AA55E35C0}" type="presOf" srcId="{31351ED6-0182-EC41-A500-CA961A2E9261}" destId="{0BB639FC-631E-DC42-BF05-B2F59E13C1A9}" srcOrd="0" destOrd="0" presId="urn:microsoft.com/office/officeart/2005/8/layout/hList1"/>
    <dgm:cxn modelId="{A34355BA-464F-2142-A5D1-EDC9D4B5AB9B}" srcId="{31351ED6-0182-EC41-A500-CA961A2E9261}" destId="{A38D43A7-5CE5-2646-A664-3ED9559B46E4}" srcOrd="2" destOrd="0" parTransId="{8D2C8AA7-6782-A443-AEA9-B6D172783361}" sibTransId="{EB1F564E-CA4E-B24B-83E2-7D43AD84ED1E}"/>
    <dgm:cxn modelId="{52E4C290-9397-CF45-AEC9-02B3DCC92F6E}" srcId="{31351ED6-0182-EC41-A500-CA961A2E9261}" destId="{22295661-8264-644E-843C-0B220D35DBC7}" srcOrd="1" destOrd="0" parTransId="{929D9EDB-3DCF-3843-B902-5FF8D02C5D1D}" sibTransId="{AF5FAD5C-606D-C84D-A197-62D314E49F9C}"/>
    <dgm:cxn modelId="{BCD5A7B6-3AEB-C845-BAE2-5C4B76A11275}" type="presOf" srcId="{0B6DCCEA-D506-4342-AA70-48B5531EB775}" destId="{360F4724-D6BE-E449-8531-AEBFB38B1D45}" srcOrd="0" destOrd="1" presId="urn:microsoft.com/office/officeart/2005/8/layout/hList1"/>
    <dgm:cxn modelId="{2E2DD59C-A10A-E14E-A50A-B4C33C4DCFC4}" srcId="{AF71E4AF-49E6-294D-AC87-6E558502F163}" destId="{31351ED6-0182-EC41-A500-CA961A2E9261}" srcOrd="0" destOrd="0" parTransId="{0CFC84DC-FA82-D349-8C3F-45C6D8EB0833}" sibTransId="{FE108F04-3240-FF45-B988-34D97E99B577}"/>
    <dgm:cxn modelId="{F077058B-2C25-6849-BCC4-7F5FC037DD82}" type="presOf" srcId="{22295661-8264-644E-843C-0B220D35DBC7}" destId="{691408A8-9A19-A341-9116-090C95389599}" srcOrd="0" destOrd="1" presId="urn:microsoft.com/office/officeart/2005/8/layout/hList1"/>
    <dgm:cxn modelId="{F71F714B-7D4A-1A44-B6AE-58A61CA64C5A}" type="presOf" srcId="{7A852013-A99F-1D4A-AFE1-76DD407AC7FB}" destId="{0E904186-59C3-6F45-A7FC-1416718FC309}" srcOrd="0" destOrd="0" presId="urn:microsoft.com/office/officeart/2005/8/layout/hList1"/>
    <dgm:cxn modelId="{1A341CF9-E3A9-9247-86BA-F5CF99919B6C}" srcId="{7A852013-A99F-1D4A-AFE1-76DD407AC7FB}" destId="{0B6DCCEA-D506-4342-AA70-48B5531EB775}" srcOrd="1" destOrd="0" parTransId="{AE4E778B-4AF1-E540-9283-C6933D29DD84}" sibTransId="{41398A93-5680-9E41-B980-A5C33B5236DA}"/>
    <dgm:cxn modelId="{EBD37303-D055-7F46-8683-53E7E31DA1E2}" srcId="{7A852013-A99F-1D4A-AFE1-76DD407AC7FB}" destId="{238E9368-DAAA-6E46-A967-69268AE952BD}" srcOrd="0" destOrd="0" parTransId="{760E1B0D-8A81-C442-B93E-7606B48C69FE}" sibTransId="{6C689BC3-EB6D-B24E-BBD4-A59FD2219BAD}"/>
    <dgm:cxn modelId="{2EDE89FF-ED2B-9847-A675-D84D8E9A6F9B}" srcId="{31351ED6-0182-EC41-A500-CA961A2E9261}" destId="{C9DAD80C-F3DE-A645-B26B-8C86181BA3F1}" srcOrd="0" destOrd="0" parTransId="{59169F98-80D8-DD42-B6D6-1701A69B5A92}" sibTransId="{BDF79747-5B8B-EB46-BBF0-73FAB106C0B0}"/>
    <dgm:cxn modelId="{1C21F50C-C192-1444-88DA-05BC3CBC3483}" type="presOf" srcId="{AF71E4AF-49E6-294D-AC87-6E558502F163}" destId="{B37FE1E0-67D6-7E40-8148-55C14AB2C2F3}" srcOrd="0" destOrd="0" presId="urn:microsoft.com/office/officeart/2005/8/layout/hList1"/>
    <dgm:cxn modelId="{12EB6B8F-8975-AC4C-951C-D204B6EB6722}" srcId="{AF71E4AF-49E6-294D-AC87-6E558502F163}" destId="{7A852013-A99F-1D4A-AFE1-76DD407AC7FB}" srcOrd="1" destOrd="0" parTransId="{734B99A5-8F06-EB48-AFD7-915A6B62A86A}" sibTransId="{980D1CF9-CD84-B84C-832E-804F664D2431}"/>
    <dgm:cxn modelId="{816B3E5A-79AC-2B47-AB4C-928ADDD6010F}" type="presParOf" srcId="{B37FE1E0-67D6-7E40-8148-55C14AB2C2F3}" destId="{4CF0913D-A894-0744-A181-BF7A0BA9B4E4}" srcOrd="0" destOrd="0" presId="urn:microsoft.com/office/officeart/2005/8/layout/hList1"/>
    <dgm:cxn modelId="{7046E0E7-1C8F-4E48-AE01-A594A13680B6}" type="presParOf" srcId="{4CF0913D-A894-0744-A181-BF7A0BA9B4E4}" destId="{0BB639FC-631E-DC42-BF05-B2F59E13C1A9}" srcOrd="0" destOrd="0" presId="urn:microsoft.com/office/officeart/2005/8/layout/hList1"/>
    <dgm:cxn modelId="{A0612E5D-5E42-8746-9B74-4CABC194AC85}" type="presParOf" srcId="{4CF0913D-A894-0744-A181-BF7A0BA9B4E4}" destId="{691408A8-9A19-A341-9116-090C95389599}" srcOrd="1" destOrd="0" presId="urn:microsoft.com/office/officeart/2005/8/layout/hList1"/>
    <dgm:cxn modelId="{759BD24D-58B7-B94F-8B48-AF8811AD5075}" type="presParOf" srcId="{B37FE1E0-67D6-7E40-8148-55C14AB2C2F3}" destId="{5D71367B-8FD3-D34E-9725-D9913236CFC3}" srcOrd="1" destOrd="0" presId="urn:microsoft.com/office/officeart/2005/8/layout/hList1"/>
    <dgm:cxn modelId="{58D4DA4D-07F2-B845-A4D0-19CC18934517}" type="presParOf" srcId="{B37FE1E0-67D6-7E40-8148-55C14AB2C2F3}" destId="{BF71DE43-E6D1-6846-AC4D-3BA7E221AF1C}" srcOrd="2" destOrd="0" presId="urn:microsoft.com/office/officeart/2005/8/layout/hList1"/>
    <dgm:cxn modelId="{3BA3F25E-7EA4-364E-A563-7B5FB0FD7CD5}" type="presParOf" srcId="{BF71DE43-E6D1-6846-AC4D-3BA7E221AF1C}" destId="{0E904186-59C3-6F45-A7FC-1416718FC309}" srcOrd="0" destOrd="0" presId="urn:microsoft.com/office/officeart/2005/8/layout/hList1"/>
    <dgm:cxn modelId="{362CF23D-4DD4-8D47-9C0F-8AA3627C471D}" type="presParOf" srcId="{BF71DE43-E6D1-6846-AC4D-3BA7E221AF1C}" destId="{360F4724-D6BE-E449-8531-AEBFB38B1D4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55C495-6CD5-42EF-9123-080E6CDA0F30}"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ltLang="zh-CN"/>
        </a:p>
      </dgm:t>
    </dgm:pt>
    <dgm:pt modelId="{9C54BCEF-BCE5-4295-887B-465F55B96D1C}">
      <dgm:prSet phldrT="[Text]"/>
      <dgm:spPr/>
      <dgm:t>
        <a:bodyPr/>
        <a:lstStyle/>
        <a:p>
          <a:r>
            <a:rPr lang="en-US" altLang="zh-CN" dirty="0" smtClean="0"/>
            <a:t>Progressive</a:t>
          </a:r>
          <a:endParaRPr lang="en-US" altLang="zh-CN" dirty="0"/>
        </a:p>
      </dgm:t>
    </dgm:pt>
    <dgm:pt modelId="{93A27939-01A3-4164-8C24-F7915A47AB3C}" type="parTrans" cxnId="{8EAE8BF6-2CA7-4F25-8C1D-B926A13C2736}">
      <dgm:prSet/>
      <dgm:spPr/>
      <dgm:t>
        <a:bodyPr/>
        <a:lstStyle/>
        <a:p>
          <a:endParaRPr lang="en-US" altLang="zh-CN"/>
        </a:p>
      </dgm:t>
    </dgm:pt>
    <dgm:pt modelId="{F13475EE-DBCB-426E-9E0B-6B538F75FAAD}" type="sibTrans" cxnId="{8EAE8BF6-2CA7-4F25-8C1D-B926A13C2736}">
      <dgm:prSet/>
      <dgm:spPr/>
      <dgm:t>
        <a:bodyPr/>
        <a:lstStyle/>
        <a:p>
          <a:endParaRPr lang="en-US" altLang="zh-CN"/>
        </a:p>
      </dgm:t>
    </dgm:pt>
    <dgm:pt modelId="{34EA1196-14A1-4B40-818D-B86CB903E7E2}">
      <dgm:prSet phldrT="[Text]"/>
      <dgm:spPr>
        <a:solidFill>
          <a:srgbClr val="FF6699"/>
        </a:solidFill>
      </dgm:spPr>
      <dgm:t>
        <a:bodyPr/>
        <a:lstStyle/>
        <a:p>
          <a:r>
            <a:rPr lang="en-US" altLang="zh-CN" dirty="0" smtClean="0"/>
            <a:t>Cyclical</a:t>
          </a:r>
          <a:endParaRPr lang="en-US" altLang="zh-CN" dirty="0"/>
        </a:p>
      </dgm:t>
    </dgm:pt>
    <dgm:pt modelId="{2FB48960-A103-4FE6-9F1A-D97E65060757}" type="parTrans" cxnId="{9F5E4FC7-6386-47CE-926B-5B48C164BADE}">
      <dgm:prSet/>
      <dgm:spPr/>
      <dgm:t>
        <a:bodyPr/>
        <a:lstStyle/>
        <a:p>
          <a:endParaRPr lang="en-US" altLang="zh-CN"/>
        </a:p>
      </dgm:t>
    </dgm:pt>
    <dgm:pt modelId="{192A974C-4182-4896-BAAA-C0E338AB9943}" type="sibTrans" cxnId="{9F5E4FC7-6386-47CE-926B-5B48C164BADE}">
      <dgm:prSet/>
      <dgm:spPr/>
      <dgm:t>
        <a:bodyPr/>
        <a:lstStyle/>
        <a:p>
          <a:endParaRPr lang="en-US" altLang="zh-CN"/>
        </a:p>
      </dgm:t>
    </dgm:pt>
    <dgm:pt modelId="{449E9FCA-16A8-44F6-A927-FC90667B953F}">
      <dgm:prSet/>
      <dgm:spPr/>
      <dgm:t>
        <a:bodyPr/>
        <a:lstStyle/>
        <a:p>
          <a:r>
            <a:rPr lang="en-US" altLang="zh-CN" dirty="0" smtClean="0"/>
            <a:t>Eschatological</a:t>
          </a:r>
          <a:endParaRPr lang="en-US" altLang="zh-CN" dirty="0"/>
        </a:p>
      </dgm:t>
    </dgm:pt>
    <dgm:pt modelId="{94F23680-8A00-4F5A-9798-C2213A6D9C73}" type="parTrans" cxnId="{666A52BE-01D9-4411-AB10-D350EA4EEA8D}">
      <dgm:prSet/>
      <dgm:spPr/>
      <dgm:t>
        <a:bodyPr/>
        <a:lstStyle/>
        <a:p>
          <a:endParaRPr lang="en-US" altLang="zh-CN"/>
        </a:p>
      </dgm:t>
    </dgm:pt>
    <dgm:pt modelId="{1430CEA5-2788-4FC9-A186-BDEADB617C8A}" type="sibTrans" cxnId="{666A52BE-01D9-4411-AB10-D350EA4EEA8D}">
      <dgm:prSet/>
      <dgm:spPr/>
      <dgm:t>
        <a:bodyPr/>
        <a:lstStyle/>
        <a:p>
          <a:endParaRPr lang="en-US" altLang="zh-CN"/>
        </a:p>
      </dgm:t>
    </dgm:pt>
    <dgm:pt modelId="{087BCC43-9A61-412D-BE1E-66F4E783ED00}">
      <dgm:prSet/>
      <dgm:spPr/>
      <dgm:t>
        <a:bodyPr/>
        <a:lstStyle/>
        <a:p>
          <a:r>
            <a:rPr lang="en-US" altLang="zh-CN" dirty="0" smtClean="0"/>
            <a:t>Drifting</a:t>
          </a:r>
          <a:endParaRPr lang="en-US" altLang="zh-CN" dirty="0"/>
        </a:p>
      </dgm:t>
    </dgm:pt>
    <dgm:pt modelId="{216FC184-FFA4-4BB8-A664-158E91295007}" type="parTrans" cxnId="{2B711BF5-6B98-4727-8C19-AF418BF96A17}">
      <dgm:prSet/>
      <dgm:spPr/>
      <dgm:t>
        <a:bodyPr/>
        <a:lstStyle/>
        <a:p>
          <a:endParaRPr lang="en-US" altLang="zh-CN"/>
        </a:p>
      </dgm:t>
    </dgm:pt>
    <dgm:pt modelId="{7A3F07DC-1DA3-446B-ADDA-39E31AF02998}" type="sibTrans" cxnId="{2B711BF5-6B98-4727-8C19-AF418BF96A17}">
      <dgm:prSet/>
      <dgm:spPr/>
      <dgm:t>
        <a:bodyPr/>
        <a:lstStyle/>
        <a:p>
          <a:endParaRPr lang="en-US" altLang="zh-CN"/>
        </a:p>
      </dgm:t>
    </dgm:pt>
    <dgm:pt modelId="{8F323A51-7DE1-41A2-82E3-B0ECCDBCB598}" type="pres">
      <dgm:prSet presAssocID="{2255C495-6CD5-42EF-9123-080E6CDA0F30}" presName="diagram" presStyleCnt="0">
        <dgm:presLayoutVars>
          <dgm:dir/>
          <dgm:resizeHandles val="exact"/>
        </dgm:presLayoutVars>
      </dgm:prSet>
      <dgm:spPr/>
      <dgm:t>
        <a:bodyPr/>
        <a:lstStyle/>
        <a:p>
          <a:endParaRPr lang="en-US" altLang="zh-CN"/>
        </a:p>
      </dgm:t>
    </dgm:pt>
    <dgm:pt modelId="{5F586343-494C-4A53-98FF-8AB8D051E93A}" type="pres">
      <dgm:prSet presAssocID="{9C54BCEF-BCE5-4295-887B-465F55B96D1C}" presName="node" presStyleLbl="node1" presStyleIdx="0" presStyleCnt="4">
        <dgm:presLayoutVars>
          <dgm:bulletEnabled val="1"/>
        </dgm:presLayoutVars>
      </dgm:prSet>
      <dgm:spPr/>
      <dgm:t>
        <a:bodyPr/>
        <a:lstStyle/>
        <a:p>
          <a:endParaRPr lang="en-US" altLang="zh-CN"/>
        </a:p>
      </dgm:t>
    </dgm:pt>
    <dgm:pt modelId="{C7D2249C-8A86-4D63-9FBB-41615B300ADB}" type="pres">
      <dgm:prSet presAssocID="{F13475EE-DBCB-426E-9E0B-6B538F75FAAD}" presName="sibTrans" presStyleCnt="0"/>
      <dgm:spPr/>
    </dgm:pt>
    <dgm:pt modelId="{88788322-03B9-4717-96CD-ADC225695981}" type="pres">
      <dgm:prSet presAssocID="{449E9FCA-16A8-44F6-A927-FC90667B953F}" presName="node" presStyleLbl="node1" presStyleIdx="1" presStyleCnt="4">
        <dgm:presLayoutVars>
          <dgm:bulletEnabled val="1"/>
        </dgm:presLayoutVars>
      </dgm:prSet>
      <dgm:spPr/>
      <dgm:t>
        <a:bodyPr/>
        <a:lstStyle/>
        <a:p>
          <a:endParaRPr lang="en-US" altLang="zh-CN"/>
        </a:p>
      </dgm:t>
    </dgm:pt>
    <dgm:pt modelId="{47716D8B-D893-4B52-A76B-986E95731D2E}" type="pres">
      <dgm:prSet presAssocID="{1430CEA5-2788-4FC9-A186-BDEADB617C8A}" presName="sibTrans" presStyleCnt="0"/>
      <dgm:spPr/>
    </dgm:pt>
    <dgm:pt modelId="{00E614F6-76C1-4DFE-AB0C-3212AB828059}" type="pres">
      <dgm:prSet presAssocID="{087BCC43-9A61-412D-BE1E-66F4E783ED00}" presName="node" presStyleLbl="node1" presStyleIdx="2" presStyleCnt="4">
        <dgm:presLayoutVars>
          <dgm:bulletEnabled val="1"/>
        </dgm:presLayoutVars>
      </dgm:prSet>
      <dgm:spPr/>
      <dgm:t>
        <a:bodyPr/>
        <a:lstStyle/>
        <a:p>
          <a:endParaRPr lang="en-US" altLang="zh-CN"/>
        </a:p>
      </dgm:t>
    </dgm:pt>
    <dgm:pt modelId="{C4802262-FFA4-4F80-BAB2-FCA239DBA65E}" type="pres">
      <dgm:prSet presAssocID="{7A3F07DC-1DA3-446B-ADDA-39E31AF02998}" presName="sibTrans" presStyleCnt="0"/>
      <dgm:spPr/>
    </dgm:pt>
    <dgm:pt modelId="{508C887E-974C-4B96-A063-6A8DA70B33D7}" type="pres">
      <dgm:prSet presAssocID="{34EA1196-14A1-4B40-818D-B86CB903E7E2}" presName="node" presStyleLbl="node1" presStyleIdx="3" presStyleCnt="4">
        <dgm:presLayoutVars>
          <dgm:bulletEnabled val="1"/>
        </dgm:presLayoutVars>
      </dgm:prSet>
      <dgm:spPr/>
      <dgm:t>
        <a:bodyPr/>
        <a:lstStyle/>
        <a:p>
          <a:endParaRPr lang="en-US" altLang="zh-CN"/>
        </a:p>
      </dgm:t>
    </dgm:pt>
  </dgm:ptLst>
  <dgm:cxnLst>
    <dgm:cxn modelId="{F302FC07-793F-43BD-8E11-88869E9E9D33}" type="presOf" srcId="{2255C495-6CD5-42EF-9123-080E6CDA0F30}" destId="{8F323A51-7DE1-41A2-82E3-B0ECCDBCB598}" srcOrd="0" destOrd="0" presId="urn:microsoft.com/office/officeart/2005/8/layout/default"/>
    <dgm:cxn modelId="{666A52BE-01D9-4411-AB10-D350EA4EEA8D}" srcId="{2255C495-6CD5-42EF-9123-080E6CDA0F30}" destId="{449E9FCA-16A8-44F6-A927-FC90667B953F}" srcOrd="1" destOrd="0" parTransId="{94F23680-8A00-4F5A-9798-C2213A6D9C73}" sibTransId="{1430CEA5-2788-4FC9-A186-BDEADB617C8A}"/>
    <dgm:cxn modelId="{DF3B2B79-603A-4314-96E6-7ED54538F3FA}" type="presOf" srcId="{9C54BCEF-BCE5-4295-887B-465F55B96D1C}" destId="{5F586343-494C-4A53-98FF-8AB8D051E93A}" srcOrd="0" destOrd="0" presId="urn:microsoft.com/office/officeart/2005/8/layout/default"/>
    <dgm:cxn modelId="{8EAE8BF6-2CA7-4F25-8C1D-B926A13C2736}" srcId="{2255C495-6CD5-42EF-9123-080E6CDA0F30}" destId="{9C54BCEF-BCE5-4295-887B-465F55B96D1C}" srcOrd="0" destOrd="0" parTransId="{93A27939-01A3-4164-8C24-F7915A47AB3C}" sibTransId="{F13475EE-DBCB-426E-9E0B-6B538F75FAAD}"/>
    <dgm:cxn modelId="{64F93DFD-EAF1-4E03-A5B4-3BAB6CB71591}" type="presOf" srcId="{449E9FCA-16A8-44F6-A927-FC90667B953F}" destId="{88788322-03B9-4717-96CD-ADC225695981}" srcOrd="0" destOrd="0" presId="urn:microsoft.com/office/officeart/2005/8/layout/default"/>
    <dgm:cxn modelId="{2B711BF5-6B98-4727-8C19-AF418BF96A17}" srcId="{2255C495-6CD5-42EF-9123-080E6CDA0F30}" destId="{087BCC43-9A61-412D-BE1E-66F4E783ED00}" srcOrd="2" destOrd="0" parTransId="{216FC184-FFA4-4BB8-A664-158E91295007}" sibTransId="{7A3F07DC-1DA3-446B-ADDA-39E31AF02998}"/>
    <dgm:cxn modelId="{9F5E4FC7-6386-47CE-926B-5B48C164BADE}" srcId="{2255C495-6CD5-42EF-9123-080E6CDA0F30}" destId="{34EA1196-14A1-4B40-818D-B86CB903E7E2}" srcOrd="3" destOrd="0" parTransId="{2FB48960-A103-4FE6-9F1A-D97E65060757}" sibTransId="{192A974C-4182-4896-BAAA-C0E338AB9943}"/>
    <dgm:cxn modelId="{C4BA9ACB-665A-452A-8AA8-E650BC63601C}" type="presOf" srcId="{34EA1196-14A1-4B40-818D-B86CB903E7E2}" destId="{508C887E-974C-4B96-A063-6A8DA70B33D7}" srcOrd="0" destOrd="0" presId="urn:microsoft.com/office/officeart/2005/8/layout/default"/>
    <dgm:cxn modelId="{91875DA3-3CB5-47A6-9869-053B42D902E0}" type="presOf" srcId="{087BCC43-9A61-412D-BE1E-66F4E783ED00}" destId="{00E614F6-76C1-4DFE-AB0C-3212AB828059}" srcOrd="0" destOrd="0" presId="urn:microsoft.com/office/officeart/2005/8/layout/default"/>
    <dgm:cxn modelId="{18C0FEB4-916A-426B-B9BA-AE45DA555D66}" type="presParOf" srcId="{8F323A51-7DE1-41A2-82E3-B0ECCDBCB598}" destId="{5F586343-494C-4A53-98FF-8AB8D051E93A}" srcOrd="0" destOrd="0" presId="urn:microsoft.com/office/officeart/2005/8/layout/default"/>
    <dgm:cxn modelId="{E752ACBE-782F-4DF7-B046-0E9378782082}" type="presParOf" srcId="{8F323A51-7DE1-41A2-82E3-B0ECCDBCB598}" destId="{C7D2249C-8A86-4D63-9FBB-41615B300ADB}" srcOrd="1" destOrd="0" presId="urn:microsoft.com/office/officeart/2005/8/layout/default"/>
    <dgm:cxn modelId="{411535EF-ECC8-4B2E-A104-F4A0CFF383D7}" type="presParOf" srcId="{8F323A51-7DE1-41A2-82E3-B0ECCDBCB598}" destId="{88788322-03B9-4717-96CD-ADC225695981}" srcOrd="2" destOrd="0" presId="urn:microsoft.com/office/officeart/2005/8/layout/default"/>
    <dgm:cxn modelId="{462EC8BF-E39B-4E2E-82EA-E4EA20A92D81}" type="presParOf" srcId="{8F323A51-7DE1-41A2-82E3-B0ECCDBCB598}" destId="{47716D8B-D893-4B52-A76B-986E95731D2E}" srcOrd="3" destOrd="0" presId="urn:microsoft.com/office/officeart/2005/8/layout/default"/>
    <dgm:cxn modelId="{9EBC4CE1-9C9B-4CBE-A435-7595C1BFF99E}" type="presParOf" srcId="{8F323A51-7DE1-41A2-82E3-B0ECCDBCB598}" destId="{00E614F6-76C1-4DFE-AB0C-3212AB828059}" srcOrd="4" destOrd="0" presId="urn:microsoft.com/office/officeart/2005/8/layout/default"/>
    <dgm:cxn modelId="{EEE77DD5-0CCD-4ADA-949A-D7FC1364C456}" type="presParOf" srcId="{8F323A51-7DE1-41A2-82E3-B0ECCDBCB598}" destId="{C4802262-FFA4-4F80-BAB2-FCA239DBA65E}" srcOrd="5" destOrd="0" presId="urn:microsoft.com/office/officeart/2005/8/layout/default"/>
    <dgm:cxn modelId="{EC150EC6-22D6-4855-8BF7-1089E2171073}" type="presParOf" srcId="{8F323A51-7DE1-41A2-82E3-B0ECCDBCB598}" destId="{508C887E-974C-4B96-A063-6A8DA70B33D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4601-BB43-4FA7-82D2-79EA9417B1A4}">
      <dsp:nvSpPr>
        <dsp:cNvPr id="0" name=""/>
        <dsp:cNvSpPr/>
      </dsp:nvSpPr>
      <dsp:spPr>
        <a:xfrm>
          <a:off x="1271984" y="1555"/>
          <a:ext cx="2659062" cy="1595437"/>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a Way of Life</a:t>
          </a:r>
          <a:endParaRPr lang="en-US" altLang="zh-CN" sz="3100" kern="1200" dirty="0"/>
        </a:p>
      </dsp:txBody>
      <dsp:txXfrm>
        <a:off x="1271984" y="1555"/>
        <a:ext cx="2659062" cy="1595437"/>
      </dsp:txXfrm>
    </dsp:sp>
    <dsp:sp modelId="{AA0990CF-40E1-4110-ACFD-45014CDCCEF0}">
      <dsp:nvSpPr>
        <dsp:cNvPr id="0" name=""/>
        <dsp:cNvSpPr/>
      </dsp:nvSpPr>
      <dsp:spPr>
        <a:xfrm>
          <a:off x="4196953" y="1555"/>
          <a:ext cx="2659062" cy="1595437"/>
        </a:xfrm>
        <a:prstGeom prst="rect">
          <a:avLst/>
        </a:prstGeom>
        <a:gradFill rotWithShape="0">
          <a:gsLst>
            <a:gs pos="0">
              <a:schemeClr val="accent2">
                <a:hueOff val="-5175944"/>
                <a:satOff val="22930"/>
                <a:lumOff val="-8432"/>
                <a:alphaOff val="0"/>
                <a:tint val="80000"/>
                <a:satMod val="107000"/>
                <a:lumMod val="103000"/>
              </a:schemeClr>
            </a:gs>
            <a:gs pos="100000">
              <a:schemeClr val="accent2">
                <a:hueOff val="-5175944"/>
                <a:satOff val="22930"/>
                <a:lumOff val="-8432"/>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the Foundation of the Sciences</a:t>
          </a:r>
          <a:endParaRPr lang="en-US" altLang="zh-CN" sz="3100" kern="1200" dirty="0"/>
        </a:p>
      </dsp:txBody>
      <dsp:txXfrm>
        <a:off x="4196953" y="1555"/>
        <a:ext cx="2659062" cy="1595437"/>
      </dsp:txXfrm>
    </dsp:sp>
    <dsp:sp modelId="{4F5C669C-738D-47FD-9801-3B6748B8E9EB}">
      <dsp:nvSpPr>
        <dsp:cNvPr id="0" name=""/>
        <dsp:cNvSpPr/>
      </dsp:nvSpPr>
      <dsp:spPr>
        <a:xfrm>
          <a:off x="2734468" y="1862899"/>
          <a:ext cx="2659062" cy="1595437"/>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Conceptual Analysis</a:t>
          </a:r>
          <a:endParaRPr lang="en-US" altLang="zh-CN" sz="3100" kern="1200" dirty="0"/>
        </a:p>
      </dsp:txBody>
      <dsp:txXfrm>
        <a:off x="2734468" y="1862899"/>
        <a:ext cx="2659062" cy="1595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639FC-631E-DC42-BF05-B2F59E13C1A9}">
      <dsp:nvSpPr>
        <dsp:cNvPr id="0" name=""/>
        <dsp:cNvSpPr/>
      </dsp:nvSpPr>
      <dsp:spPr>
        <a:xfrm>
          <a:off x="37" y="45728"/>
          <a:ext cx="3631185" cy="691200"/>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Noble Morality</a:t>
          </a:r>
          <a:endParaRPr lang="en-US" sz="2400" kern="1200" dirty="0"/>
        </a:p>
      </dsp:txBody>
      <dsp:txXfrm>
        <a:off x="37" y="45728"/>
        <a:ext cx="3631185" cy="691200"/>
      </dsp:txXfrm>
    </dsp:sp>
    <dsp:sp modelId="{691408A8-9A19-A341-9116-090C95389599}">
      <dsp:nvSpPr>
        <dsp:cNvPr id="0" name=""/>
        <dsp:cNvSpPr/>
      </dsp:nvSpPr>
      <dsp:spPr>
        <a:xfrm>
          <a:off x="37" y="736928"/>
          <a:ext cx="3631185" cy="3038715"/>
        </a:xfrm>
        <a:prstGeom prst="rect">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‘Good’/‘Bad’</a:t>
          </a:r>
          <a:endParaRPr lang="en-US" sz="2400" kern="1200" dirty="0"/>
        </a:p>
        <a:p>
          <a:pPr marL="228600" lvl="1" indent="-228600" algn="l" defTabSz="1066800">
            <a:lnSpc>
              <a:spcPct val="90000"/>
            </a:lnSpc>
            <a:spcBef>
              <a:spcPct val="0"/>
            </a:spcBef>
            <a:spcAft>
              <a:spcPct val="15000"/>
            </a:spcAft>
            <a:buChar char="••"/>
          </a:pPr>
          <a:r>
            <a:rPr lang="en-US" sz="2400" kern="1200" dirty="0" smtClean="0"/>
            <a:t>Evaluations rooted in our instincts toward life &amp; feelings of power</a:t>
          </a:r>
          <a:endParaRPr lang="en-US" sz="2400" kern="1200" dirty="0"/>
        </a:p>
        <a:p>
          <a:pPr marL="228600" lvl="1" indent="-228600" algn="l" defTabSz="1066800">
            <a:lnSpc>
              <a:spcPct val="90000"/>
            </a:lnSpc>
            <a:spcBef>
              <a:spcPct val="0"/>
            </a:spcBef>
            <a:spcAft>
              <a:spcPct val="15000"/>
            </a:spcAft>
            <a:buChar char="••"/>
          </a:pPr>
          <a:r>
            <a:rPr lang="en-US" sz="2400" kern="1200" dirty="0" smtClean="0"/>
            <a:t>“good = noble = powerful = beautiful = happy” (GM, § 7)</a:t>
          </a:r>
          <a:endParaRPr lang="en-US" sz="2400" kern="1200" dirty="0"/>
        </a:p>
      </dsp:txBody>
      <dsp:txXfrm>
        <a:off x="37" y="736928"/>
        <a:ext cx="3631185" cy="3038715"/>
      </dsp:txXfrm>
    </dsp:sp>
    <dsp:sp modelId="{0E904186-59C3-6F45-A7FC-1416718FC309}">
      <dsp:nvSpPr>
        <dsp:cNvPr id="0" name=""/>
        <dsp:cNvSpPr/>
      </dsp:nvSpPr>
      <dsp:spPr>
        <a:xfrm>
          <a:off x="4139589" y="45728"/>
          <a:ext cx="3631185" cy="691200"/>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Slave Morality</a:t>
          </a:r>
          <a:endParaRPr lang="en-US" sz="2400" kern="1200" dirty="0"/>
        </a:p>
      </dsp:txBody>
      <dsp:txXfrm>
        <a:off x="4139589" y="45728"/>
        <a:ext cx="3631185" cy="691200"/>
      </dsp:txXfrm>
    </dsp:sp>
    <dsp:sp modelId="{360F4724-D6BE-E449-8531-AEBFB38B1D45}">
      <dsp:nvSpPr>
        <dsp:cNvPr id="0" name=""/>
        <dsp:cNvSpPr/>
      </dsp:nvSpPr>
      <dsp:spPr>
        <a:xfrm>
          <a:off x="4139589" y="736928"/>
          <a:ext cx="3631185" cy="3038715"/>
        </a:xfrm>
        <a:prstGeom prst="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‘Good’/‘Evil’</a:t>
          </a:r>
          <a:endParaRPr lang="en-US" sz="2400" kern="1200" dirty="0"/>
        </a:p>
        <a:p>
          <a:pPr marL="228600" lvl="1" indent="-228600" algn="l" defTabSz="1066800">
            <a:lnSpc>
              <a:spcPct val="90000"/>
            </a:lnSpc>
            <a:spcBef>
              <a:spcPct val="0"/>
            </a:spcBef>
            <a:spcAft>
              <a:spcPct val="15000"/>
            </a:spcAft>
            <a:buChar char="••"/>
          </a:pPr>
          <a:r>
            <a:rPr lang="en-US" sz="2400" kern="1200" dirty="0" smtClean="0"/>
            <a:t>Evaluations rooted in </a:t>
          </a:r>
          <a:r>
            <a:rPr lang="en-US" sz="2400" i="1" kern="1200" dirty="0" err="1" smtClean="0"/>
            <a:t>ressentiment</a:t>
          </a:r>
          <a:r>
            <a:rPr lang="en-US" sz="2400" i="1" kern="1200" dirty="0" smtClean="0"/>
            <a:t>/</a:t>
          </a:r>
          <a:r>
            <a:rPr lang="en-US" sz="2400" i="0" kern="1200" dirty="0" smtClean="0"/>
            <a:t>hatred of the powerful. It involves a turn against our natural instinct for life.</a:t>
          </a:r>
          <a:endParaRPr lang="en-US" sz="2400" kern="1200" dirty="0"/>
        </a:p>
        <a:p>
          <a:pPr marL="228600" lvl="1" indent="-228600" algn="l" defTabSz="1066800">
            <a:lnSpc>
              <a:spcPct val="90000"/>
            </a:lnSpc>
            <a:spcBef>
              <a:spcPct val="0"/>
            </a:spcBef>
            <a:spcAft>
              <a:spcPct val="15000"/>
            </a:spcAft>
            <a:buChar char="••"/>
          </a:pPr>
          <a:r>
            <a:rPr lang="en-US" sz="2400" kern="1200" dirty="0" smtClean="0"/>
            <a:t>It is essentially reactive in nature (GM § 10)</a:t>
          </a:r>
          <a:endParaRPr lang="en-US" sz="2400" kern="1200" dirty="0"/>
        </a:p>
      </dsp:txBody>
      <dsp:txXfrm>
        <a:off x="4139589" y="736928"/>
        <a:ext cx="3631185" cy="30387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86343-494C-4A53-98FF-8AB8D051E93A}">
      <dsp:nvSpPr>
        <dsp:cNvPr id="0" name=""/>
        <dsp:cNvSpPr/>
      </dsp:nvSpPr>
      <dsp:spPr>
        <a:xfrm>
          <a:off x="532" y="202334"/>
          <a:ext cx="2074851" cy="1244910"/>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t>Progressive</a:t>
          </a:r>
          <a:endParaRPr lang="en-US" altLang="zh-CN" sz="2600" kern="1200" dirty="0"/>
        </a:p>
      </dsp:txBody>
      <dsp:txXfrm>
        <a:off x="532" y="202334"/>
        <a:ext cx="2074851" cy="1244910"/>
      </dsp:txXfrm>
    </dsp:sp>
    <dsp:sp modelId="{88788322-03B9-4717-96CD-ADC225695981}">
      <dsp:nvSpPr>
        <dsp:cNvPr id="0" name=""/>
        <dsp:cNvSpPr/>
      </dsp:nvSpPr>
      <dsp:spPr>
        <a:xfrm>
          <a:off x="2282868" y="202334"/>
          <a:ext cx="2074851" cy="1244910"/>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t>Eschatological</a:t>
          </a:r>
          <a:endParaRPr lang="en-US" altLang="zh-CN" sz="2600" kern="1200" dirty="0"/>
        </a:p>
      </dsp:txBody>
      <dsp:txXfrm>
        <a:off x="2282868" y="202334"/>
        <a:ext cx="2074851" cy="1244910"/>
      </dsp:txXfrm>
    </dsp:sp>
    <dsp:sp modelId="{00E614F6-76C1-4DFE-AB0C-3212AB828059}">
      <dsp:nvSpPr>
        <dsp:cNvPr id="0" name=""/>
        <dsp:cNvSpPr/>
      </dsp:nvSpPr>
      <dsp:spPr>
        <a:xfrm>
          <a:off x="532" y="1654730"/>
          <a:ext cx="2074851" cy="1244910"/>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t>Drifting</a:t>
          </a:r>
          <a:endParaRPr lang="en-US" altLang="zh-CN" sz="2600" kern="1200" dirty="0"/>
        </a:p>
      </dsp:txBody>
      <dsp:txXfrm>
        <a:off x="532" y="1654730"/>
        <a:ext cx="2074851" cy="1244910"/>
      </dsp:txXfrm>
    </dsp:sp>
    <dsp:sp modelId="{508C887E-974C-4B96-A063-6A8DA70B33D7}">
      <dsp:nvSpPr>
        <dsp:cNvPr id="0" name=""/>
        <dsp:cNvSpPr/>
      </dsp:nvSpPr>
      <dsp:spPr>
        <a:xfrm>
          <a:off x="2282868" y="1654730"/>
          <a:ext cx="2074851" cy="1244910"/>
        </a:xfrm>
        <a:prstGeom prst="rect">
          <a:avLst/>
        </a:prstGeom>
        <a:solidFill>
          <a:srgbClr val="FF6699"/>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t>Cyclical</a:t>
          </a:r>
          <a:endParaRPr lang="en-US" altLang="zh-CN" sz="2600" kern="1200" dirty="0"/>
        </a:p>
      </dsp:txBody>
      <dsp:txXfrm>
        <a:off x="2282868" y="1654730"/>
        <a:ext cx="2074851" cy="12449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31FD5-AAD5-4F7F-B4DC-95B70202F2C5}" type="datetimeFigureOut">
              <a:rPr lang="zh-CN" altLang="en-US" smtClean="0"/>
              <a:t>2018/10/31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18ACB-5F64-4FE0-AEF2-50E65ACBD6F8}" type="slidenum">
              <a:rPr lang="zh-CN" altLang="en-US" smtClean="0"/>
              <a:t>‹#›</a:t>
            </a:fld>
            <a:endParaRPr lang="zh-CN" altLang="en-US"/>
          </a:p>
        </p:txBody>
      </p:sp>
    </p:spTree>
    <p:extLst>
      <p:ext uri="{BB962C8B-B14F-4D97-AF65-F5344CB8AC3E}">
        <p14:creationId xmlns:p14="http://schemas.microsoft.com/office/powerpoint/2010/main" val="325307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95AC99-7586-8441-9CC4-A6D569EA5F3C}" type="slidenum">
              <a:rPr lang="en-US" smtClean="0"/>
              <a:t>45</a:t>
            </a:fld>
            <a:endParaRPr lang="en-US"/>
          </a:p>
        </p:txBody>
      </p:sp>
    </p:spTree>
    <p:extLst>
      <p:ext uri="{BB962C8B-B14F-4D97-AF65-F5344CB8AC3E}">
        <p14:creationId xmlns:p14="http://schemas.microsoft.com/office/powerpoint/2010/main" val="802068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10/31/2018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469781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10/31/2018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7671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10/31/2018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51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10/31/2018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5913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10/31/2018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811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10/31/2018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486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10/31/2018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ltLang="zh-CN" smtClean="0"/>
              <a:t>Click to edit Master title style</a:t>
            </a:r>
            <a:endParaRPr lang="en-US" dirty="0"/>
          </a:p>
        </p:txBody>
      </p:sp>
    </p:spTree>
    <p:extLst>
      <p:ext uri="{BB962C8B-B14F-4D97-AF65-F5344CB8AC3E}">
        <p14:creationId xmlns:p14="http://schemas.microsoft.com/office/powerpoint/2010/main" val="3750485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10/31/2018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4335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10/31/2018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89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10/31/2018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7730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10/31/2018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9457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10/31/2018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332645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philosophy</a:t>
            </a:r>
            <a:br>
              <a:rPr lang="en-US" dirty="0" smtClean="0"/>
            </a:br>
            <a:r>
              <a:rPr lang="en-US" dirty="0" smtClean="0"/>
              <a:t>Lecture </a:t>
            </a:r>
            <a:r>
              <a:rPr lang="en-US" dirty="0"/>
              <a:t>8</a:t>
            </a:r>
            <a:endParaRPr lang="en-US" dirty="0"/>
          </a:p>
        </p:txBody>
      </p:sp>
      <p:sp>
        <p:nvSpPr>
          <p:cNvPr id="3" name="Subtitle 2"/>
          <p:cNvSpPr>
            <a:spLocks noGrp="1"/>
          </p:cNvSpPr>
          <p:nvPr>
            <p:ph type="subTitle" idx="1"/>
          </p:nvPr>
        </p:nvSpPr>
        <p:spPr>
          <a:xfrm>
            <a:off x="2695194" y="4352544"/>
            <a:ext cx="6801612" cy="1913174"/>
          </a:xfrm>
        </p:spPr>
        <p:txBody>
          <a:bodyPr>
            <a:normAutofit fontScale="92500" lnSpcReduction="10000"/>
          </a:bodyPr>
          <a:lstStyle/>
          <a:p>
            <a:r>
              <a:rPr lang="en-US" dirty="0" smtClean="0"/>
              <a:t>PHI1101</a:t>
            </a:r>
          </a:p>
          <a:p>
            <a:r>
              <a:rPr lang="en-US" dirty="0" smtClean="0"/>
              <a:t>Dr. Lucas Scripter</a:t>
            </a:r>
          </a:p>
          <a:p>
            <a:r>
              <a:rPr lang="en-US" dirty="0" smtClean="0"/>
              <a:t>Lecturer in General Education</a:t>
            </a:r>
          </a:p>
          <a:p>
            <a:r>
              <a:rPr lang="en-US" dirty="0" smtClean="0"/>
              <a:t>School of Humanities and Social Sciences</a:t>
            </a:r>
          </a:p>
          <a:p>
            <a:r>
              <a:rPr lang="en-US" dirty="0" smtClean="0"/>
              <a:t>Chinese University of Hong Kong, Shenzhen</a:t>
            </a:r>
            <a:endParaRPr lang="en-US" dirty="0"/>
          </a:p>
        </p:txBody>
      </p:sp>
    </p:spTree>
    <p:extLst>
      <p:ext uri="{BB962C8B-B14F-4D97-AF65-F5344CB8AC3E}">
        <p14:creationId xmlns:p14="http://schemas.microsoft.com/office/powerpoint/2010/main" val="3219112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Nietzsche’s literary executor 1</a:t>
            </a:r>
            <a:endParaRPr lang="zh-CN" altLang="en-US" dirty="0"/>
          </a:p>
        </p:txBody>
      </p:sp>
      <p:sp>
        <p:nvSpPr>
          <p:cNvPr id="3" name="Content Placeholder 2"/>
          <p:cNvSpPr>
            <a:spLocks noGrp="1"/>
          </p:cNvSpPr>
          <p:nvPr>
            <p:ph idx="1"/>
          </p:nvPr>
        </p:nvSpPr>
        <p:spPr>
          <a:xfrm>
            <a:off x="2231136" y="2638044"/>
            <a:ext cx="6462290" cy="3101983"/>
          </a:xfrm>
        </p:spPr>
        <p:txBody>
          <a:bodyPr>
            <a:normAutofit fontScale="92500"/>
          </a:bodyPr>
          <a:lstStyle/>
          <a:p>
            <a:pPr marL="285750" indent="-285750"/>
            <a:r>
              <a:rPr lang="en-US" altLang="zh-CN" sz="2000" dirty="0"/>
              <a:t>Nietzsche’s sister who was his literary executor after Nietzsche’s collapse and onset of mental illness.</a:t>
            </a:r>
          </a:p>
          <a:p>
            <a:pPr marL="285750" indent="-285750"/>
            <a:r>
              <a:rPr lang="en-US" altLang="zh-CN" sz="2000" dirty="0"/>
              <a:t>She married anti-Semite Bernard </a:t>
            </a:r>
            <a:r>
              <a:rPr lang="en-US" altLang="zh-CN" sz="2000" dirty="0" err="1"/>
              <a:t>Foerster</a:t>
            </a:r>
            <a:r>
              <a:rPr lang="en-US" altLang="zh-CN" sz="2000" dirty="0"/>
              <a:t>, who established a German colony in Paraguay called </a:t>
            </a:r>
            <a:r>
              <a:rPr lang="en-US" altLang="zh-CN" sz="2000" i="1" dirty="0"/>
              <a:t>Nueva Germania</a:t>
            </a:r>
            <a:r>
              <a:rPr lang="en-US" altLang="zh-CN" sz="2000" dirty="0"/>
              <a:t>.</a:t>
            </a:r>
          </a:p>
          <a:p>
            <a:pPr marL="285750" indent="-285750"/>
            <a:r>
              <a:rPr lang="en-US" altLang="zh-CN" sz="2000" dirty="0"/>
              <a:t>Elisabeth was responsible for distortions of Nietzsche’s reception.</a:t>
            </a:r>
          </a:p>
          <a:p>
            <a:pPr marL="742950" lvl="1" indent="-285750">
              <a:buFont typeface="+mj-lt"/>
              <a:buAutoNum type="alphaLcParenR"/>
            </a:pPr>
            <a:r>
              <a:rPr lang="en-US" altLang="zh-CN" dirty="0"/>
              <a:t>Withheld </a:t>
            </a:r>
            <a:r>
              <a:rPr lang="en-US" altLang="zh-CN" i="1" dirty="0"/>
              <a:t>Ecce Homo</a:t>
            </a:r>
            <a:r>
              <a:rPr lang="en-US" altLang="zh-CN" dirty="0"/>
              <a:t> for years preventing others from challenging her interpretation of Nietzsche.</a:t>
            </a:r>
          </a:p>
          <a:p>
            <a:pPr marL="742950" lvl="1" indent="-285750">
              <a:buFont typeface="+mj-lt"/>
              <a:buAutoNum type="alphaLcParenR"/>
            </a:pPr>
            <a:r>
              <a:rPr lang="en-US" altLang="zh-CN" dirty="0"/>
              <a:t>Edited Nietzsche’s “final” book </a:t>
            </a:r>
            <a:r>
              <a:rPr lang="en-US" altLang="zh-CN" i="1" dirty="0"/>
              <a:t>Will to Power</a:t>
            </a:r>
            <a:endParaRPr lang="zh-CN" altLang="en-US" dirty="0"/>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3614" y="2481469"/>
            <a:ext cx="1714500" cy="2552700"/>
          </a:xfrm>
          <a:prstGeom prst="rect">
            <a:avLst/>
          </a:prstGeom>
        </p:spPr>
      </p:pic>
      <p:sp>
        <p:nvSpPr>
          <p:cNvPr id="5" name="TextBox 4"/>
          <p:cNvSpPr txBox="1"/>
          <p:nvPr/>
        </p:nvSpPr>
        <p:spPr>
          <a:xfrm>
            <a:off x="8356610" y="5208337"/>
            <a:ext cx="3208507" cy="307777"/>
          </a:xfrm>
          <a:prstGeom prst="rect">
            <a:avLst/>
          </a:prstGeom>
          <a:noFill/>
        </p:spPr>
        <p:txBody>
          <a:bodyPr wrap="none" rtlCol="0">
            <a:spAutoFit/>
          </a:bodyPr>
          <a:lstStyle/>
          <a:p>
            <a:r>
              <a:rPr lang="en-US" altLang="zh-CN" sz="1400" dirty="0"/>
              <a:t>Elisabeth </a:t>
            </a:r>
            <a:r>
              <a:rPr lang="en-US" altLang="zh-CN" sz="1400" dirty="0" err="1"/>
              <a:t>Foerster</a:t>
            </a:r>
            <a:r>
              <a:rPr lang="en-US" altLang="zh-CN" sz="1400" dirty="0"/>
              <a:t>-Nietzsche (1846-1935)</a:t>
            </a:r>
            <a:endParaRPr lang="zh-CN" altLang="en-US" sz="1400" dirty="0"/>
          </a:p>
        </p:txBody>
      </p:sp>
      <p:sp>
        <p:nvSpPr>
          <p:cNvPr id="6" name="Rectangle 5"/>
          <p:cNvSpPr/>
          <p:nvPr/>
        </p:nvSpPr>
        <p:spPr>
          <a:xfrm>
            <a:off x="5159321" y="6111606"/>
            <a:ext cx="2368534" cy="307777"/>
          </a:xfrm>
          <a:prstGeom prst="rect">
            <a:avLst/>
          </a:prstGeom>
        </p:spPr>
        <p:txBody>
          <a:bodyPr wrap="none">
            <a:spAutoFit/>
          </a:bodyPr>
          <a:lstStyle/>
          <a:p>
            <a:r>
              <a:rPr lang="en-US" sz="1400" dirty="0"/>
              <a:t>(see Kaufman, preface &amp; </a:t>
            </a:r>
            <a:r>
              <a:rPr lang="en-US" sz="1400" dirty="0" err="1"/>
              <a:t>ch.</a:t>
            </a:r>
            <a:r>
              <a:rPr lang="en-US" sz="1400" dirty="0"/>
              <a:t> 1)</a:t>
            </a:r>
          </a:p>
        </p:txBody>
      </p:sp>
    </p:spTree>
    <p:extLst>
      <p:ext uri="{BB962C8B-B14F-4D97-AF65-F5344CB8AC3E}">
        <p14:creationId xmlns:p14="http://schemas.microsoft.com/office/powerpoint/2010/main" val="2065331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Nietzsche’s literary executor 2</a:t>
            </a:r>
            <a:endParaRPr lang="zh-CN" altLang="en-US" dirty="0"/>
          </a:p>
        </p:txBody>
      </p:sp>
      <p:sp>
        <p:nvSpPr>
          <p:cNvPr id="3" name="Content Placeholder 2"/>
          <p:cNvSpPr>
            <a:spLocks noGrp="1"/>
          </p:cNvSpPr>
          <p:nvPr>
            <p:ph idx="1"/>
          </p:nvPr>
        </p:nvSpPr>
        <p:spPr>
          <a:xfrm>
            <a:off x="2231136" y="2638044"/>
            <a:ext cx="6395106" cy="3590478"/>
          </a:xfrm>
        </p:spPr>
        <p:txBody>
          <a:bodyPr>
            <a:normAutofit fontScale="92500"/>
          </a:bodyPr>
          <a:lstStyle/>
          <a:p>
            <a:pPr marL="342900" indent="-342900"/>
            <a:r>
              <a:rPr lang="en-US" altLang="zh-CN" sz="2600" dirty="0"/>
              <a:t>Elisabeth, who was in charge of Nietzsche’s writings, was a poor reader of Nietzsche.</a:t>
            </a:r>
          </a:p>
          <a:p>
            <a:pPr marL="342900" indent="-342900"/>
            <a:r>
              <a:rPr lang="en-US" altLang="zh-CN" sz="2600" dirty="0"/>
              <a:t>Upon Nietzsche’s collapse, she took lessons in Nietzsche’s Philosophy from Rudolf Steiner, who wrote:</a:t>
            </a:r>
          </a:p>
          <a:p>
            <a:pPr marL="457200" lvl="2" indent="0">
              <a:buNone/>
            </a:pPr>
            <a:r>
              <a:rPr lang="en-US" altLang="zh-CN" dirty="0"/>
              <a:t>“Frau </a:t>
            </a:r>
            <a:r>
              <a:rPr lang="en-US" altLang="zh-CN" dirty="0" err="1"/>
              <a:t>Foerster</a:t>
            </a:r>
            <a:r>
              <a:rPr lang="en-US" altLang="zh-CN" dirty="0"/>
              <a:t>-Nietzsche is a complete laywoman in </a:t>
            </a:r>
            <a:r>
              <a:rPr lang="en-US" altLang="zh-CN" dirty="0" smtClean="0"/>
              <a:t>all </a:t>
            </a:r>
            <a:r>
              <a:rPr lang="en-US" altLang="zh-CN" dirty="0"/>
              <a:t>that concerns her brother’s doctrine… [She] lacks </a:t>
            </a:r>
            <a:r>
              <a:rPr lang="en-US" altLang="zh-CN" dirty="0" smtClean="0"/>
              <a:t>any </a:t>
            </a:r>
            <a:r>
              <a:rPr lang="en-US" altLang="zh-CN" dirty="0"/>
              <a:t>sense for fine, and even for crude, logical </a:t>
            </a:r>
            <a:r>
              <a:rPr lang="en-US" altLang="zh-CN" dirty="0" smtClean="0"/>
              <a:t>distinctions</a:t>
            </a:r>
            <a:r>
              <a:rPr lang="en-US" altLang="zh-CN" dirty="0"/>
              <a:t>; her thinking is void of even the least </a:t>
            </a:r>
            <a:r>
              <a:rPr lang="en-US" altLang="zh-CN" dirty="0" smtClean="0"/>
              <a:t>logical </a:t>
            </a:r>
            <a:r>
              <a:rPr lang="en-US" altLang="zh-CN" dirty="0"/>
              <a:t>consistency; and she lacks any sense of </a:t>
            </a:r>
            <a:r>
              <a:rPr lang="en-US" altLang="zh-CN" dirty="0" smtClean="0"/>
              <a:t>objectivity</a:t>
            </a:r>
            <a:r>
              <a:rPr lang="en-US" altLang="zh-CN" dirty="0"/>
              <a:t>. She believes at every moment what she </a:t>
            </a:r>
            <a:r>
              <a:rPr lang="en-US" altLang="zh-CN" dirty="0" smtClean="0"/>
              <a:t>says</a:t>
            </a:r>
            <a:r>
              <a:rPr lang="en-US" altLang="zh-CN" dirty="0"/>
              <a:t>. She convinces herself today that something was </a:t>
            </a:r>
            <a:r>
              <a:rPr lang="en-US" altLang="zh-CN" dirty="0" smtClean="0"/>
              <a:t>red </a:t>
            </a:r>
            <a:r>
              <a:rPr lang="en-US" altLang="zh-CN" dirty="0"/>
              <a:t>yesterday that most assuredly was blue.” (Steiner </a:t>
            </a:r>
            <a:r>
              <a:rPr lang="en-US" altLang="zh-CN" dirty="0" smtClean="0"/>
              <a:t>quoted </a:t>
            </a:r>
            <a:r>
              <a:rPr lang="en-US" altLang="zh-CN" dirty="0"/>
              <a:t>in Kaufman, p. 5)</a:t>
            </a:r>
          </a:p>
          <a:p>
            <a:endParaRPr lang="zh-CN" altLang="en-US" dirty="0"/>
          </a:p>
        </p:txBody>
      </p:sp>
      <p:pic>
        <p:nvPicPr>
          <p:cNvPr id="4" name="Content Placeholder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09382" y="2638044"/>
            <a:ext cx="1884017" cy="3108628"/>
          </a:xfrm>
          <a:prstGeom prst="rect">
            <a:avLst/>
          </a:prstGeom>
        </p:spPr>
      </p:pic>
      <p:sp>
        <p:nvSpPr>
          <p:cNvPr id="5" name="Rectangle 4"/>
          <p:cNvSpPr/>
          <p:nvPr/>
        </p:nvSpPr>
        <p:spPr>
          <a:xfrm>
            <a:off x="8626242" y="5746672"/>
            <a:ext cx="2250296" cy="307777"/>
          </a:xfrm>
          <a:prstGeom prst="rect">
            <a:avLst/>
          </a:prstGeom>
        </p:spPr>
        <p:txBody>
          <a:bodyPr wrap="none">
            <a:spAutoFit/>
          </a:bodyPr>
          <a:lstStyle/>
          <a:p>
            <a:r>
              <a:rPr lang="en-US" sz="1400" dirty="0" smtClean="0"/>
              <a:t>Rudolf Steiner (1861-1925)</a:t>
            </a:r>
            <a:endParaRPr lang="en-US" sz="1400" dirty="0"/>
          </a:p>
        </p:txBody>
      </p:sp>
    </p:spTree>
    <p:extLst>
      <p:ext uri="{BB962C8B-B14F-4D97-AF65-F5344CB8AC3E}">
        <p14:creationId xmlns:p14="http://schemas.microsoft.com/office/powerpoint/2010/main" val="3588664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Nietzsche’s relationship to his sister</a:t>
            </a:r>
            <a:endParaRPr lang="zh-CN" altLang="en-US" dirty="0"/>
          </a:p>
        </p:txBody>
      </p:sp>
      <p:sp>
        <p:nvSpPr>
          <p:cNvPr id="3" name="Content Placeholder 2"/>
          <p:cNvSpPr>
            <a:spLocks noGrp="1"/>
          </p:cNvSpPr>
          <p:nvPr>
            <p:ph idx="1"/>
          </p:nvPr>
        </p:nvSpPr>
        <p:spPr>
          <a:xfrm>
            <a:off x="2231136" y="2398643"/>
            <a:ext cx="6198238" cy="3697357"/>
          </a:xfrm>
        </p:spPr>
        <p:txBody>
          <a:bodyPr>
            <a:normAutofit fontScale="92500" lnSpcReduction="10000"/>
          </a:bodyPr>
          <a:lstStyle/>
          <a:p>
            <a:pPr marL="0" indent="0">
              <a:buNone/>
            </a:pPr>
            <a:r>
              <a:rPr lang="en-US" altLang="zh-CN" sz="2600" dirty="0"/>
              <a:t>Selections from Nietzsche’s Letters to Elisabeth: </a:t>
            </a:r>
          </a:p>
          <a:p>
            <a:pPr marL="285750" indent="-285750"/>
            <a:r>
              <a:rPr lang="en-US" altLang="zh-CN" dirty="0"/>
              <a:t>“You have gone over to my antipodes—I will not conceal that I consider this engagement an insult—or a stupidity which will harm you as much as me.”</a:t>
            </a:r>
          </a:p>
          <a:p>
            <a:pPr marL="285750" indent="-285750"/>
            <a:r>
              <a:rPr lang="en-US" altLang="zh-CN" dirty="0"/>
              <a:t>“To an enthusiasm for ‘</a:t>
            </a:r>
            <a:r>
              <a:rPr lang="en-US" altLang="zh-CN" i="1" dirty="0" err="1"/>
              <a:t>deutsches</a:t>
            </a:r>
            <a:r>
              <a:rPr lang="en-US" altLang="zh-CN" i="1" dirty="0"/>
              <a:t> </a:t>
            </a:r>
            <a:r>
              <a:rPr lang="en-US" altLang="zh-CN" i="1" dirty="0" err="1"/>
              <a:t>Wesen</a:t>
            </a:r>
            <a:r>
              <a:rPr lang="en-US" altLang="zh-CN" dirty="0"/>
              <a:t>’ I have indeed attained very little so far, but even less to the wish to keep this ‘glorious’ race pure. On the contrary, on the contrary.”</a:t>
            </a:r>
          </a:p>
          <a:p>
            <a:pPr marL="285750" indent="-285750"/>
            <a:r>
              <a:rPr lang="en-US" altLang="zh-CN" dirty="0"/>
              <a:t>Nietzsche describes himself as an “incorrigible European and anti-anti-Semite.”</a:t>
            </a:r>
          </a:p>
          <a:p>
            <a:pPr marL="285750" indent="-285750"/>
            <a:r>
              <a:rPr lang="en-US" altLang="zh-CN" dirty="0"/>
              <a:t>“Your association with an anti-Semitic chief expresses a foreignness to </a:t>
            </a:r>
            <a:r>
              <a:rPr lang="en-US" altLang="zh-CN" i="1" dirty="0"/>
              <a:t>my </a:t>
            </a:r>
            <a:r>
              <a:rPr lang="en-US" altLang="zh-CN" dirty="0"/>
              <a:t>whole way of life which fills me ever again with ire or melancholy.”</a:t>
            </a:r>
          </a:p>
          <a:p>
            <a:pPr marL="0" indent="0">
              <a:buNone/>
            </a:pPr>
            <a:endParaRPr lang="zh-CN" altLang="en-US" dirty="0"/>
          </a:p>
        </p:txBody>
      </p:sp>
      <p:sp>
        <p:nvSpPr>
          <p:cNvPr id="4" name="Rectangle 3"/>
          <p:cNvSpPr/>
          <p:nvPr/>
        </p:nvSpPr>
        <p:spPr>
          <a:xfrm>
            <a:off x="4728798" y="6096000"/>
            <a:ext cx="2734403" cy="338554"/>
          </a:xfrm>
          <a:prstGeom prst="rect">
            <a:avLst/>
          </a:prstGeom>
        </p:spPr>
        <p:txBody>
          <a:bodyPr wrap="none">
            <a:spAutoFit/>
          </a:bodyPr>
          <a:lstStyle/>
          <a:p>
            <a:r>
              <a:rPr lang="en-US" sz="1600" dirty="0" smtClean="0"/>
              <a:t>(quoted in Kaufman</a:t>
            </a:r>
            <a:r>
              <a:rPr lang="en-US" sz="1600" dirty="0"/>
              <a:t>, </a:t>
            </a:r>
            <a:r>
              <a:rPr lang="en-US" sz="1600" dirty="0" smtClean="0"/>
              <a:t>pp. 43-45)</a:t>
            </a:r>
            <a:endParaRPr lang="en-US" sz="1600" dirty="0"/>
          </a:p>
        </p:txBody>
      </p:sp>
      <p:pic>
        <p:nvPicPr>
          <p:cNvPr id="5"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706679" y="3050607"/>
            <a:ext cx="1828800" cy="2276856"/>
          </a:xfrm>
          <a:prstGeom prst="rect">
            <a:avLst/>
          </a:prstGeom>
        </p:spPr>
      </p:pic>
      <p:sp>
        <p:nvSpPr>
          <p:cNvPr id="6" name="Rectangle 5"/>
          <p:cNvSpPr/>
          <p:nvPr/>
        </p:nvSpPr>
        <p:spPr>
          <a:xfrm>
            <a:off x="8429374" y="5327463"/>
            <a:ext cx="2383409" cy="307777"/>
          </a:xfrm>
          <a:prstGeom prst="rect">
            <a:avLst/>
          </a:prstGeom>
        </p:spPr>
        <p:txBody>
          <a:bodyPr wrap="none">
            <a:spAutoFit/>
          </a:bodyPr>
          <a:lstStyle/>
          <a:p>
            <a:r>
              <a:rPr lang="en-US" altLang="zh-CN" sz="1400" dirty="0"/>
              <a:t>Bernard </a:t>
            </a:r>
            <a:r>
              <a:rPr lang="en-US" altLang="zh-CN" sz="1400" dirty="0" err="1" smtClean="0"/>
              <a:t>Foerster</a:t>
            </a:r>
            <a:r>
              <a:rPr lang="en-US" altLang="zh-CN" sz="1400" dirty="0" smtClean="0"/>
              <a:t> (1843-1889)</a:t>
            </a:r>
            <a:endParaRPr lang="en-US" altLang="zh-CN" sz="1400" dirty="0"/>
          </a:p>
        </p:txBody>
      </p:sp>
    </p:spTree>
    <p:extLst>
      <p:ext uri="{BB962C8B-B14F-4D97-AF65-F5344CB8AC3E}">
        <p14:creationId xmlns:p14="http://schemas.microsoft.com/office/powerpoint/2010/main" val="1699661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myths about Nietzsche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23822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1. Nietzsche was insane</a:t>
            </a:r>
            <a:endParaRPr lang="zh-CN" altLang="en-US" dirty="0"/>
          </a:p>
        </p:txBody>
      </p:sp>
      <p:sp>
        <p:nvSpPr>
          <p:cNvPr id="3" name="Content Placeholder 2"/>
          <p:cNvSpPr>
            <a:spLocks noGrp="1"/>
          </p:cNvSpPr>
          <p:nvPr>
            <p:ph sz="half" idx="1"/>
          </p:nvPr>
        </p:nvSpPr>
        <p:spPr>
          <a:xfrm>
            <a:off x="1581912" y="2638044"/>
            <a:ext cx="5507820" cy="3101982"/>
          </a:xfrm>
        </p:spPr>
        <p:txBody>
          <a:bodyPr>
            <a:normAutofit/>
          </a:bodyPr>
          <a:lstStyle/>
          <a:p>
            <a:pPr>
              <a:buFont typeface="Arial"/>
              <a:buChar char="•"/>
            </a:pPr>
            <a:r>
              <a:rPr lang="en-US" altLang="zh-CN" sz="2000" b="1" dirty="0"/>
              <a:t>FICTION: </a:t>
            </a:r>
            <a:r>
              <a:rPr lang="en-US" altLang="zh-CN" sz="2000" dirty="0"/>
              <a:t>His work is the product of insanity and his work drove him to being insane.</a:t>
            </a:r>
            <a:endParaRPr lang="en-US" altLang="zh-CN" sz="2000" b="1" dirty="0"/>
          </a:p>
          <a:p>
            <a:pPr>
              <a:buFont typeface="Arial"/>
              <a:buChar char="•"/>
            </a:pPr>
            <a:r>
              <a:rPr lang="en-US" altLang="zh-CN" sz="2000" b="1" dirty="0"/>
              <a:t>FACT</a:t>
            </a:r>
            <a:r>
              <a:rPr lang="en-US" altLang="zh-CN" sz="2000" dirty="0"/>
              <a:t>: Nietzsche did develop what is suspected to be Syphilis.  </a:t>
            </a:r>
          </a:p>
          <a:p>
            <a:pPr>
              <a:buFont typeface="Arial"/>
              <a:buChar char="•"/>
            </a:pPr>
            <a:r>
              <a:rPr lang="en-US" altLang="zh-CN" sz="2000" b="1" dirty="0"/>
              <a:t>FACT</a:t>
            </a:r>
            <a:r>
              <a:rPr lang="en-US" altLang="zh-CN" sz="2000" dirty="0"/>
              <a:t>: His mental breakdown ended his writing career. His published books were written prior to this event</a:t>
            </a:r>
            <a:r>
              <a:rPr lang="en-US" altLang="zh-CN" sz="2000" dirty="0" smtClean="0"/>
              <a:t>.</a:t>
            </a:r>
            <a:endParaRPr lang="en-US" altLang="zh-CN" sz="2000" dirty="0"/>
          </a:p>
        </p:txBody>
      </p:sp>
      <p:pic>
        <p:nvPicPr>
          <p:cNvPr id="5" name="Content Placeholder 4" descr="File:Friedrich &lt;strong&gt;Nietzsche&lt;/strong&gt; drawn by Hans Olde.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10835" y="2638425"/>
            <a:ext cx="2326481" cy="3101975"/>
          </a:xfrm>
        </p:spPr>
      </p:pic>
      <p:sp>
        <p:nvSpPr>
          <p:cNvPr id="6" name="TextBox 5"/>
          <p:cNvSpPr txBox="1"/>
          <p:nvPr/>
        </p:nvSpPr>
        <p:spPr>
          <a:xfrm>
            <a:off x="4653976" y="6219414"/>
            <a:ext cx="2038058" cy="369332"/>
          </a:xfrm>
          <a:prstGeom prst="rect">
            <a:avLst/>
          </a:prstGeom>
          <a:noFill/>
        </p:spPr>
        <p:txBody>
          <a:bodyPr wrap="none" rtlCol="0">
            <a:spAutoFit/>
          </a:bodyPr>
          <a:lstStyle/>
          <a:p>
            <a:r>
              <a:rPr lang="en-US" dirty="0"/>
              <a:t>(see Kaufman, </a:t>
            </a:r>
            <a:r>
              <a:rPr lang="en-US" dirty="0" err="1"/>
              <a:t>ch.</a:t>
            </a:r>
            <a:r>
              <a:rPr lang="en-US" dirty="0"/>
              <a:t> 1)</a:t>
            </a:r>
          </a:p>
        </p:txBody>
      </p:sp>
    </p:spTree>
    <p:extLst>
      <p:ext uri="{BB962C8B-B14F-4D97-AF65-F5344CB8AC3E}">
        <p14:creationId xmlns:p14="http://schemas.microsoft.com/office/powerpoint/2010/main" val="386076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2. Nietzsche was a proto-</a:t>
            </a:r>
            <a:r>
              <a:rPr lang="en-US" altLang="zh-CN" dirty="0" err="1" smtClean="0"/>
              <a:t>nazi</a:t>
            </a:r>
            <a:endParaRPr lang="zh-CN" altLang="en-US" dirty="0"/>
          </a:p>
        </p:txBody>
      </p:sp>
      <p:sp>
        <p:nvSpPr>
          <p:cNvPr id="3" name="Content Placeholder 2"/>
          <p:cNvSpPr>
            <a:spLocks noGrp="1"/>
          </p:cNvSpPr>
          <p:nvPr>
            <p:ph idx="1"/>
          </p:nvPr>
        </p:nvSpPr>
        <p:spPr>
          <a:xfrm>
            <a:off x="2231136" y="2638044"/>
            <a:ext cx="5874896" cy="3101983"/>
          </a:xfrm>
        </p:spPr>
        <p:txBody>
          <a:bodyPr>
            <a:normAutofit fontScale="92500" lnSpcReduction="20000"/>
          </a:bodyPr>
          <a:lstStyle/>
          <a:p>
            <a:pPr>
              <a:buFont typeface="Arial"/>
              <a:buChar char="•"/>
            </a:pPr>
            <a:r>
              <a:rPr lang="en-US" altLang="zh-CN" b="1" dirty="0"/>
              <a:t>FICTION</a:t>
            </a:r>
            <a:r>
              <a:rPr lang="en-US" altLang="zh-CN" dirty="0"/>
              <a:t>: Nietzsche’s work anticipated the ideas of the Nazi party.</a:t>
            </a:r>
          </a:p>
          <a:p>
            <a:pPr>
              <a:buFont typeface="Arial"/>
              <a:buChar char="•"/>
            </a:pPr>
            <a:r>
              <a:rPr lang="en-US" altLang="zh-CN" b="1" dirty="0"/>
              <a:t>FACT</a:t>
            </a:r>
            <a:r>
              <a:rPr lang="en-US" altLang="zh-CN" dirty="0"/>
              <a:t>: Nietzsche’s work criticizes the Jewish people for corrupting noble morals with a morality of </a:t>
            </a:r>
            <a:r>
              <a:rPr lang="en-US" altLang="zh-CN" i="1" dirty="0" err="1"/>
              <a:t>ressentiment</a:t>
            </a:r>
            <a:r>
              <a:rPr lang="en-US" altLang="zh-CN" dirty="0"/>
              <a:t> and he did have an idea of a “superman.”</a:t>
            </a:r>
          </a:p>
          <a:p>
            <a:pPr>
              <a:buFont typeface="Arial"/>
              <a:buChar char="•"/>
            </a:pPr>
            <a:r>
              <a:rPr lang="en-US" altLang="zh-CN" b="1" dirty="0"/>
              <a:t>FACT</a:t>
            </a:r>
            <a:r>
              <a:rPr lang="en-US" altLang="zh-CN" dirty="0"/>
              <a:t>: Nietzsche’s work was used by Nazis for philosophical support but this relied on overlooking certain passages where Nietzsche was critical of Anti-Semitism &amp; German Nationalism.</a:t>
            </a:r>
          </a:p>
          <a:p>
            <a:pPr>
              <a:buFont typeface="Arial"/>
              <a:buChar char="•"/>
            </a:pPr>
            <a:r>
              <a:rPr lang="en-US" altLang="zh-CN" b="1" dirty="0"/>
              <a:t>FACT</a:t>
            </a:r>
            <a:r>
              <a:rPr lang="en-US" altLang="zh-CN" dirty="0"/>
              <a:t>: Nietzsche’s Sister was anti-Semitic and was in charge of his work. This allowed her to shape its reception in ways that distorted</a:t>
            </a:r>
            <a:r>
              <a:rPr lang="en-US" altLang="zh-CN" dirty="0" smtClean="0"/>
              <a:t>.</a:t>
            </a:r>
            <a:endParaRPr lang="en-US" altLang="zh-CN" dirty="0"/>
          </a:p>
        </p:txBody>
      </p:sp>
      <p:sp>
        <p:nvSpPr>
          <p:cNvPr id="4" name="TextBox 3"/>
          <p:cNvSpPr txBox="1"/>
          <p:nvPr/>
        </p:nvSpPr>
        <p:spPr>
          <a:xfrm>
            <a:off x="4723669" y="5578328"/>
            <a:ext cx="2744662" cy="646331"/>
          </a:xfrm>
          <a:prstGeom prst="rect">
            <a:avLst/>
          </a:prstGeom>
          <a:noFill/>
        </p:spPr>
        <p:txBody>
          <a:bodyPr wrap="none" rtlCol="0">
            <a:spAutoFit/>
          </a:bodyPr>
          <a:lstStyle/>
          <a:p>
            <a:r>
              <a:rPr lang="en-US" dirty="0"/>
              <a:t>(see Kaufman, </a:t>
            </a:r>
            <a:r>
              <a:rPr lang="en-US" dirty="0" err="1"/>
              <a:t>ch.</a:t>
            </a:r>
            <a:r>
              <a:rPr lang="en-US" dirty="0"/>
              <a:t> </a:t>
            </a:r>
            <a:r>
              <a:rPr lang="en-US" dirty="0" smtClean="0"/>
              <a:t>1 &amp; 10)</a:t>
            </a:r>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1237" y="2864810"/>
            <a:ext cx="1714871" cy="2648449"/>
          </a:xfrm>
          <a:prstGeom prst="rect">
            <a:avLst/>
          </a:prstGeom>
        </p:spPr>
      </p:pic>
    </p:spTree>
    <p:extLst>
      <p:ext uri="{BB962C8B-B14F-4D97-AF65-F5344CB8AC3E}">
        <p14:creationId xmlns:p14="http://schemas.microsoft.com/office/powerpoint/2010/main" val="262802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99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smtClean="0"/>
              <a:t>‘The hermeneutics of suspicion’</a:t>
            </a:r>
            <a:endParaRPr lang="zh-CN" altLang="en-US" sz="3600" dirty="0"/>
          </a:p>
        </p:txBody>
      </p:sp>
      <p:sp>
        <p:nvSpPr>
          <p:cNvPr id="3" name="Text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9417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Hermeneutics of Suspicion” </a:t>
            </a:r>
            <a:r>
              <a:rPr lang="en-US" sz="1800" dirty="0"/>
              <a:t/>
            </a:r>
            <a:br>
              <a:rPr lang="en-US" sz="1800" dirty="0"/>
            </a:br>
            <a:r>
              <a:rPr lang="en-US" sz="1800" dirty="0"/>
              <a:t>(P. </a:t>
            </a:r>
            <a:r>
              <a:rPr lang="en-US" sz="1800" dirty="0" err="1" smtClean="0"/>
              <a:t>RiCoeur</a:t>
            </a:r>
            <a:r>
              <a:rPr lang="en-US" sz="1800" dirty="0" smtClean="0"/>
              <a:t>)</a:t>
            </a:r>
            <a:endParaRPr lang="en-US" sz="1800" dirty="0"/>
          </a:p>
        </p:txBody>
      </p:sp>
      <p:sp>
        <p:nvSpPr>
          <p:cNvPr id="3" name="Content Placeholder 2"/>
          <p:cNvSpPr>
            <a:spLocks noGrp="1"/>
          </p:cNvSpPr>
          <p:nvPr>
            <p:ph idx="1"/>
          </p:nvPr>
        </p:nvSpPr>
        <p:spPr>
          <a:xfrm>
            <a:off x="2097067" y="2526736"/>
            <a:ext cx="7770813" cy="1608231"/>
          </a:xfrm>
        </p:spPr>
        <p:txBody>
          <a:bodyPr>
            <a:normAutofit/>
          </a:bodyPr>
          <a:lstStyle/>
          <a:p>
            <a:pPr>
              <a:buFont typeface="Arial"/>
              <a:buChar char="•"/>
            </a:pPr>
            <a:r>
              <a:rPr lang="en-US" altLang="zh-CN" dirty="0"/>
              <a:t>The “hermeneutics of suspicion” is a useful concept for understanding Nietzsche’s project.</a:t>
            </a:r>
          </a:p>
          <a:p>
            <a:pPr>
              <a:buFont typeface="Arial"/>
              <a:buChar char="•"/>
            </a:pPr>
            <a:r>
              <a:rPr lang="en-US" altLang="zh-CN" dirty="0"/>
              <a:t>It is a method of interpretation that interprets </a:t>
            </a:r>
            <a:r>
              <a:rPr lang="en-US" altLang="zh-CN" dirty="0" smtClean="0"/>
              <a:t>surface phenomena suspiciously, i.e., looking for suppressed motivations &amp; unacknowledged functions.</a:t>
            </a:r>
            <a:endParaRPr lang="en-US" altLang="zh-CN" dirty="0"/>
          </a:p>
          <a:p>
            <a:pPr>
              <a:buFont typeface="Arial"/>
              <a:buChar char="•"/>
            </a:pPr>
            <a:endParaRPr lang="en-US" dirty="0"/>
          </a:p>
        </p:txBody>
      </p:sp>
      <p:pic>
        <p:nvPicPr>
          <p:cNvPr id="5" name="Content Placeholder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864567" y="3983277"/>
            <a:ext cx="1881664" cy="2205075"/>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79812" y="3983277"/>
            <a:ext cx="1577669" cy="221998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09802" y="3983277"/>
            <a:ext cx="1862924" cy="2219985"/>
          </a:xfrm>
          <a:prstGeom prst="rect">
            <a:avLst/>
          </a:prstGeom>
        </p:spPr>
      </p:pic>
    </p:spTree>
    <p:extLst>
      <p:ext uri="{BB962C8B-B14F-4D97-AF65-F5344CB8AC3E}">
        <p14:creationId xmlns:p14="http://schemas.microsoft.com/office/powerpoint/2010/main" val="25007573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Perspective in </a:t>
            </a:r>
            <a:br>
              <a:rPr lang="en-US" altLang="zh-CN" dirty="0" smtClean="0"/>
            </a:br>
            <a:r>
              <a:rPr lang="en-US" altLang="zh-CN" dirty="0" smtClean="0"/>
              <a:t>Nietzsche’s </a:t>
            </a:r>
            <a:r>
              <a:rPr lang="en-US" altLang="zh-CN" dirty="0" smtClean="0"/>
              <a:t>critique of morality</a:t>
            </a:r>
            <a:endParaRPr lang="zh-CN" altLang="en-US" dirty="0"/>
          </a:p>
        </p:txBody>
      </p:sp>
      <p:sp>
        <p:nvSpPr>
          <p:cNvPr id="3" name="Text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220553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metaphysical activity of man</a:t>
            </a:r>
            <a:endParaRPr lang="en-US" dirty="0"/>
          </a:p>
        </p:txBody>
      </p:sp>
      <p:sp>
        <p:nvSpPr>
          <p:cNvPr id="3" name="Content Placeholder 2"/>
          <p:cNvSpPr>
            <a:spLocks noGrp="1"/>
          </p:cNvSpPr>
          <p:nvPr>
            <p:ph sz="half" idx="1"/>
          </p:nvPr>
        </p:nvSpPr>
        <p:spPr>
          <a:xfrm>
            <a:off x="2231136" y="2638044"/>
            <a:ext cx="5008908" cy="3101982"/>
          </a:xfrm>
        </p:spPr>
        <p:txBody>
          <a:bodyPr/>
          <a:lstStyle/>
          <a:p>
            <a:pPr marL="0" indent="0">
              <a:buNone/>
            </a:pPr>
            <a:r>
              <a:rPr lang="en-US" sz="2400" dirty="0" smtClean="0"/>
              <a:t>A misinterpretation of human nature:</a:t>
            </a:r>
          </a:p>
          <a:p>
            <a:r>
              <a:rPr lang="en-US" sz="2000" dirty="0" smtClean="0"/>
              <a:t>“art, and </a:t>
            </a:r>
            <a:r>
              <a:rPr lang="en-US" sz="2000" i="1" dirty="0" smtClean="0"/>
              <a:t>not </a:t>
            </a:r>
            <a:r>
              <a:rPr lang="en-US" sz="2000" dirty="0" smtClean="0"/>
              <a:t>morality, is presented as the truly </a:t>
            </a:r>
            <a:r>
              <a:rPr lang="en-US" sz="2000" i="1" dirty="0" smtClean="0"/>
              <a:t>metaphysical</a:t>
            </a:r>
            <a:r>
              <a:rPr lang="en-US" sz="2000" dirty="0" smtClean="0"/>
              <a:t> activity of man.” (</a:t>
            </a:r>
            <a:r>
              <a:rPr lang="en-US" sz="2000" i="1" dirty="0" smtClean="0"/>
              <a:t>The Birth of Tragedy</a:t>
            </a:r>
            <a:r>
              <a:rPr lang="en-US" sz="2000" dirty="0" smtClean="0"/>
              <a:t>, preface § 5)</a:t>
            </a:r>
            <a:endParaRPr lang="en-US" sz="2000" dirty="0"/>
          </a:p>
        </p:txBody>
      </p:sp>
      <p:pic>
        <p:nvPicPr>
          <p:cNvPr id="5" name="Content Placeholder 4" descr="CWEng4U - &lt;strong&gt;Da&lt;/strong&gt; &lt;strong&gt;Vinci&lt;/strong&gt;"/>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18705" y="2664650"/>
            <a:ext cx="2110740" cy="3049524"/>
          </a:xfrm>
        </p:spPr>
      </p:pic>
    </p:spTree>
    <p:extLst>
      <p:ext uri="{BB962C8B-B14F-4D97-AF65-F5344CB8AC3E}">
        <p14:creationId xmlns:p14="http://schemas.microsoft.com/office/powerpoint/2010/main" val="985111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Three ways of conceiving of philosophy</a:t>
            </a:r>
            <a:endParaRPr lang="zh-CN" altLang="en-US" i="1" dirty="0"/>
          </a:p>
        </p:txBody>
      </p:sp>
      <p:graphicFrame>
        <p:nvGraphicFramePr>
          <p:cNvPr id="6" name="Diagram 5"/>
          <p:cNvGraphicFramePr/>
          <p:nvPr>
            <p:extLst>
              <p:ext uri="{D42A27DB-BD31-4B8C-83A1-F6EECF244321}">
                <p14:modId xmlns:p14="http://schemas.microsoft.com/office/powerpoint/2010/main" val="436627789"/>
              </p:ext>
            </p:extLst>
          </p:nvPr>
        </p:nvGraphicFramePr>
        <p:xfrm>
          <a:off x="2118498" y="2755557"/>
          <a:ext cx="8128000" cy="3459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File:&lt;strong&gt;Checkmark&lt;/strong&gt; green.svg - Wikimedia Comm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2289" y="3877635"/>
            <a:ext cx="1400946" cy="1215736"/>
          </a:xfrm>
          <a:prstGeom prst="rect">
            <a:avLst/>
          </a:prstGeom>
        </p:spPr>
      </p:pic>
    </p:spTree>
    <p:extLst>
      <p:ext uri="{BB962C8B-B14F-4D97-AF65-F5344CB8AC3E}">
        <p14:creationId xmlns:p14="http://schemas.microsoft.com/office/powerpoint/2010/main" val="314003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Against moral philosophy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Nietzsche criticizes moral philosophy as resting on an unquestioned assumption—namely, the value of morality. </a:t>
            </a:r>
          </a:p>
          <a:p>
            <a:r>
              <a:rPr lang="en-US" dirty="0" smtClean="0"/>
              <a:t>Moral philosophers “have wanted to supply a </a:t>
            </a:r>
            <a:r>
              <a:rPr lang="en-US" i="1" dirty="0" smtClean="0"/>
              <a:t>rational foundation </a:t>
            </a:r>
            <a:r>
              <a:rPr lang="en-US" dirty="0" smtClean="0"/>
              <a:t>for morality—and every philosopher so far has believed that he has provided such a foundation.  Morality itself, however, was accepted as ‘given’” (</a:t>
            </a:r>
            <a:r>
              <a:rPr lang="en-US" i="1" dirty="0" smtClean="0"/>
              <a:t>Beyond Good &amp; Evil</a:t>
            </a:r>
            <a:r>
              <a:rPr lang="en-US" dirty="0" smtClean="0"/>
              <a:t>, § 186).</a:t>
            </a:r>
          </a:p>
          <a:p>
            <a:r>
              <a:rPr lang="en-US" dirty="0" smtClean="0"/>
              <a:t>“In all ‘science of morals’ so far one thing was lacking, strange as it may sound: the problem of morality itself; what was lacking was any suspicion that there was something problematic here” </a:t>
            </a:r>
            <a:r>
              <a:rPr lang="en-US" dirty="0"/>
              <a:t>(</a:t>
            </a:r>
            <a:r>
              <a:rPr lang="en-US" i="1" dirty="0"/>
              <a:t>Beyond Good &amp; Evil</a:t>
            </a:r>
            <a:r>
              <a:rPr lang="en-US" dirty="0"/>
              <a:t>, § 186).</a:t>
            </a:r>
          </a:p>
        </p:txBody>
      </p:sp>
    </p:spTree>
    <p:extLst>
      <p:ext uri="{BB962C8B-B14F-4D97-AF65-F5344CB8AC3E}">
        <p14:creationId xmlns:p14="http://schemas.microsoft.com/office/powerpoint/2010/main" val="4047354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Value &amp; the problem of perspective</a:t>
            </a:r>
            <a:endParaRPr lang="zh-CN" altLang="en-US" dirty="0"/>
          </a:p>
        </p:txBody>
      </p:sp>
      <p:sp>
        <p:nvSpPr>
          <p:cNvPr id="3" name="Content Placeholder 2"/>
          <p:cNvSpPr>
            <a:spLocks noGrp="1"/>
          </p:cNvSpPr>
          <p:nvPr>
            <p:ph sz="half" idx="1"/>
          </p:nvPr>
        </p:nvSpPr>
        <p:spPr/>
        <p:txBody>
          <a:bodyPr>
            <a:normAutofit/>
          </a:bodyPr>
          <a:lstStyle/>
          <a:p>
            <a:pPr marL="0" indent="0">
              <a:buNone/>
            </a:pPr>
            <a:r>
              <a:rPr lang="en-US" altLang="zh-CN" i="1" dirty="0"/>
              <a:t>Nietzsche questions the very value of morality</a:t>
            </a:r>
            <a:r>
              <a:rPr lang="en-US" altLang="zh-CN" dirty="0"/>
              <a:t>: </a:t>
            </a:r>
            <a:endParaRPr lang="en-US" altLang="zh-CN" dirty="0" smtClean="0"/>
          </a:p>
          <a:p>
            <a:r>
              <a:rPr lang="en-US" altLang="zh-CN" dirty="0" smtClean="0"/>
              <a:t>“</a:t>
            </a:r>
            <a:r>
              <a:rPr lang="en-US" altLang="zh-CN" dirty="0"/>
              <a:t>we stand in need of a critique of moral values, the value of these values itself should first of all be called into question.” (GM, § 6</a:t>
            </a:r>
            <a:r>
              <a:rPr lang="en-US" altLang="zh-CN" dirty="0" smtClean="0"/>
              <a:t>)</a:t>
            </a:r>
            <a:endParaRPr lang="en-US" altLang="zh-CN" dirty="0"/>
          </a:p>
          <a:p>
            <a:pPr>
              <a:buFont typeface="Arial"/>
              <a:buChar char="•"/>
            </a:pPr>
            <a:r>
              <a:rPr lang="en-US" altLang="zh-CN" dirty="0"/>
              <a:t>This raises the question: from what evaluative standpoint should we evaluate moral values?</a:t>
            </a:r>
          </a:p>
          <a:p>
            <a:pPr marL="0" indent="0">
              <a:buNone/>
            </a:pPr>
            <a:endParaRPr lang="zh-CN" altLang="en-US" dirty="0"/>
          </a:p>
        </p:txBody>
      </p:sp>
      <p:pic>
        <p:nvPicPr>
          <p:cNvPr id="5" name="Content Placeholder 4" descr="yisart - Drawing in &lt;strong&gt;Perspective&lt;/strong&gt;"/>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8110" y="2638425"/>
            <a:ext cx="4171931" cy="3101975"/>
          </a:xfrm>
        </p:spPr>
      </p:pic>
    </p:spTree>
    <p:extLst>
      <p:ext uri="{BB962C8B-B14F-4D97-AF65-F5344CB8AC3E}">
        <p14:creationId xmlns:p14="http://schemas.microsoft.com/office/powerpoint/2010/main" val="27794836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Morality seen from the perspective of life</a:t>
            </a:r>
            <a:endParaRPr lang="en-US" sz="2000" dirty="0"/>
          </a:p>
        </p:txBody>
      </p:sp>
      <p:sp>
        <p:nvSpPr>
          <p:cNvPr id="3" name="Content Placeholder 2"/>
          <p:cNvSpPr>
            <a:spLocks noGrp="1"/>
          </p:cNvSpPr>
          <p:nvPr>
            <p:ph sz="half" idx="1"/>
          </p:nvPr>
        </p:nvSpPr>
        <p:spPr>
          <a:xfrm>
            <a:off x="2231136" y="2638044"/>
            <a:ext cx="5259428" cy="3101982"/>
          </a:xfrm>
        </p:spPr>
        <p:txBody>
          <a:bodyPr/>
          <a:lstStyle/>
          <a:p>
            <a:pPr marL="0" indent="0">
              <a:buNone/>
            </a:pPr>
            <a:r>
              <a:rPr lang="en-US" sz="2400" dirty="0" smtClean="0"/>
              <a:t>Nietzsche proposes that we reconsider the value of morality from the perspective of life:</a:t>
            </a:r>
          </a:p>
          <a:p>
            <a:r>
              <a:rPr lang="en-US" dirty="0" smtClean="0"/>
              <a:t>“</a:t>
            </a:r>
            <a:r>
              <a:rPr lang="en-US" dirty="0"/>
              <a:t>the gravest question of all” = “What, seen in the perspective of </a:t>
            </a:r>
            <a:r>
              <a:rPr lang="en-US" i="1" dirty="0"/>
              <a:t>life</a:t>
            </a:r>
            <a:r>
              <a:rPr lang="en-US" dirty="0"/>
              <a:t> is the significance of morality?” </a:t>
            </a:r>
            <a:r>
              <a:rPr lang="en-US" dirty="0" smtClean="0"/>
              <a:t>(</a:t>
            </a:r>
            <a:r>
              <a:rPr lang="en-US" i="1" dirty="0" smtClean="0"/>
              <a:t>The Birth of Tragedy</a:t>
            </a:r>
            <a:r>
              <a:rPr lang="en-US" dirty="0" smtClean="0"/>
              <a:t>, </a:t>
            </a:r>
            <a:r>
              <a:rPr lang="en-US" dirty="0"/>
              <a:t>preface § 4)</a:t>
            </a:r>
          </a:p>
          <a:p>
            <a:endParaRPr lang="en-US" dirty="0"/>
          </a:p>
        </p:txBody>
      </p:sp>
      <p:pic>
        <p:nvPicPr>
          <p:cNvPr id="5" name="Picture 4" descr="File:'Italianate Landscape with an Artist Sketching from &lt;strong&gt;Nature&lt;/strong&gt;', oil on canva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586" y="3023646"/>
            <a:ext cx="2373278" cy="1985988"/>
          </a:xfrm>
          <a:prstGeom prst="rect">
            <a:avLst/>
          </a:prstGeom>
        </p:spPr>
      </p:pic>
    </p:spTree>
    <p:extLst>
      <p:ext uri="{BB962C8B-B14F-4D97-AF65-F5344CB8AC3E}">
        <p14:creationId xmlns:p14="http://schemas.microsoft.com/office/powerpoint/2010/main" val="41520516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 natural history of morals</a:t>
            </a:r>
            <a:endParaRPr lang="zh-CN" altLang="en-US" dirty="0"/>
          </a:p>
        </p:txBody>
      </p:sp>
      <p:sp>
        <p:nvSpPr>
          <p:cNvPr id="3" name="Content Placeholder 2"/>
          <p:cNvSpPr>
            <a:spLocks noGrp="1"/>
          </p:cNvSpPr>
          <p:nvPr>
            <p:ph sz="half" idx="1"/>
          </p:nvPr>
        </p:nvSpPr>
        <p:spPr>
          <a:xfrm>
            <a:off x="2231136" y="2657196"/>
            <a:ext cx="5017803" cy="3101982"/>
          </a:xfrm>
        </p:spPr>
        <p:txBody>
          <a:bodyPr>
            <a:normAutofit fontScale="85000" lnSpcReduction="10000"/>
          </a:bodyPr>
          <a:lstStyle/>
          <a:p>
            <a:pPr marL="0" indent="0">
              <a:buNone/>
            </a:pPr>
            <a:r>
              <a:rPr lang="en-US" altLang="zh-CN" dirty="0" smtClean="0"/>
              <a:t>Nietzsche examines morality as a natural phenomenon. Morality emerges within the course of human history as a natural phenomenon.</a:t>
            </a:r>
          </a:p>
          <a:p>
            <a:r>
              <a:rPr lang="en-US" altLang="zh-CN" dirty="0" smtClean="0"/>
              <a:t>He urges us to “compare many moralities” to arrive at the true question—namely, the value of morality (</a:t>
            </a:r>
            <a:r>
              <a:rPr lang="en-US" altLang="zh-CN" i="1" dirty="0" smtClean="0"/>
              <a:t>Beyond Good </a:t>
            </a:r>
            <a:r>
              <a:rPr lang="en-US" altLang="zh-CN" i="1" dirty="0"/>
              <a:t>and Evil </a:t>
            </a:r>
            <a:r>
              <a:rPr lang="en-US" altLang="zh-CN" dirty="0" smtClean="0"/>
              <a:t>§186</a:t>
            </a:r>
            <a:r>
              <a:rPr lang="en-US" altLang="zh-CN" dirty="0" smtClean="0"/>
              <a:t>).</a:t>
            </a:r>
          </a:p>
          <a:p>
            <a:r>
              <a:rPr lang="en-US" altLang="zh-CN" dirty="0"/>
              <a:t>“There are moralities which are meant to justify their creator before others. Other moralities are meant to calm him and lead him to be satisfied with himself. With yet others he wants to crucify himself and humiliate himself. With others he wants to wreak revenge, with others conceal himself, with others transfigure himself and place himself up, at a distance…” (</a:t>
            </a:r>
            <a:r>
              <a:rPr lang="en-US" altLang="zh-CN" i="1" dirty="0"/>
              <a:t>Beyond Good &amp; Evil</a:t>
            </a:r>
            <a:r>
              <a:rPr lang="en-US" altLang="zh-CN" dirty="0"/>
              <a:t>, § 187).</a:t>
            </a:r>
          </a:p>
          <a:p>
            <a:endParaRPr lang="en-US" altLang="zh-CN" dirty="0" smtClean="0"/>
          </a:p>
          <a:p>
            <a:endParaRPr lang="en-US" altLang="zh-CN" dirty="0"/>
          </a:p>
          <a:p>
            <a:endParaRPr lang="zh-CN" altLang="en-US" dirty="0"/>
          </a:p>
        </p:txBody>
      </p:sp>
      <p:pic>
        <p:nvPicPr>
          <p:cNvPr id="5" name="Content Placeholder 4" descr="File:Still life with a skull and medical &lt;strong&gt;book&lt;/strong&gt;. Oil &lt;strong&gt;painting&lt;/strong&gt; by an Wellcome V0017193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70482" y="2657196"/>
            <a:ext cx="3004629" cy="2344392"/>
          </a:xfrm>
        </p:spPr>
      </p:pic>
    </p:spTree>
    <p:extLst>
      <p:ext uri="{BB962C8B-B14F-4D97-AF65-F5344CB8AC3E}">
        <p14:creationId xmlns:p14="http://schemas.microsoft.com/office/powerpoint/2010/main" val="7625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Nietzsche’s genealogical method</a:t>
            </a:r>
            <a:endParaRPr lang="zh-CN" altLang="en-US" dirty="0"/>
          </a:p>
        </p:txBody>
      </p:sp>
      <p:sp>
        <p:nvSpPr>
          <p:cNvPr id="3" name="Content Placeholder 2"/>
          <p:cNvSpPr>
            <a:spLocks noGrp="1"/>
          </p:cNvSpPr>
          <p:nvPr>
            <p:ph sz="half" idx="1"/>
          </p:nvPr>
        </p:nvSpPr>
        <p:spPr>
          <a:xfrm>
            <a:off x="1581912" y="2638044"/>
            <a:ext cx="5921178" cy="3737704"/>
          </a:xfrm>
        </p:spPr>
        <p:txBody>
          <a:bodyPr>
            <a:normAutofit lnSpcReduction="10000"/>
          </a:bodyPr>
          <a:lstStyle/>
          <a:p>
            <a:pPr marL="0" indent="0">
              <a:buNone/>
            </a:pPr>
            <a:r>
              <a:rPr lang="en-US" altLang="zh-CN" dirty="0"/>
              <a:t>Nietzsche’s method of looking for the historical origin of our ideas of ‘good’ and ‘evil’.</a:t>
            </a:r>
          </a:p>
          <a:p>
            <a:pPr>
              <a:buFont typeface="Arial"/>
              <a:buChar char="•"/>
            </a:pPr>
            <a:r>
              <a:rPr lang="en-US" altLang="zh-CN" dirty="0"/>
              <a:t>“under what conditions did man invent the value-judgments good and evil</a:t>
            </a:r>
            <a:r>
              <a:rPr lang="en-US" altLang="zh-CN" dirty="0" smtClean="0"/>
              <a:t>? Have they helped or hindered the progress of mankind? Are they a sign of indigence, of impoverishment, of the degeneration of life?” </a:t>
            </a:r>
            <a:r>
              <a:rPr lang="en-US" altLang="zh-CN" dirty="0"/>
              <a:t>(GM</a:t>
            </a:r>
            <a:r>
              <a:rPr lang="en-US" altLang="zh-CN" dirty="0" smtClean="0"/>
              <a:t>, Preface </a:t>
            </a:r>
            <a:r>
              <a:rPr lang="en-US" altLang="zh-CN" dirty="0"/>
              <a:t>§ 3)</a:t>
            </a:r>
          </a:p>
          <a:p>
            <a:pPr>
              <a:buFont typeface="Arial"/>
              <a:buChar char="•"/>
            </a:pPr>
            <a:r>
              <a:rPr lang="en-US" altLang="zh-CN" dirty="0"/>
              <a:t>Nietzsche suggests that our ordinary understanding of moral concepts rests on a mistake—a false interpretation.</a:t>
            </a:r>
          </a:p>
          <a:p>
            <a:pPr>
              <a:buFont typeface="Arial"/>
              <a:buChar char="•"/>
            </a:pPr>
            <a:r>
              <a:rPr lang="en-US" altLang="zh-CN" dirty="0"/>
              <a:t>Like a family genealogy, which traces out one’s origins biological origins, Nietzsche’s genealogical method looks for the deeper, hidden origins of morality.</a:t>
            </a:r>
          </a:p>
          <a:p>
            <a:pPr marL="0" indent="0">
              <a:buNone/>
            </a:pPr>
            <a:endParaRPr lang="zh-CN" altLang="en-US" dirty="0"/>
          </a:p>
        </p:txBody>
      </p:sp>
      <p:pic>
        <p:nvPicPr>
          <p:cNvPr id="5" name="Content Placeholder 4" descr="&lt;strong&gt;Genealogy&lt;/strong&gt;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70816" y="2638051"/>
            <a:ext cx="2290048" cy="3101975"/>
          </a:xfrm>
        </p:spPr>
      </p:pic>
    </p:spTree>
    <p:extLst>
      <p:ext uri="{BB962C8B-B14F-4D97-AF65-F5344CB8AC3E}">
        <p14:creationId xmlns:p14="http://schemas.microsoft.com/office/powerpoint/2010/main" val="3016822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Nietzsche’s suggestion</a:t>
            </a:r>
            <a:endParaRPr lang="en-US" dirty="0"/>
          </a:p>
        </p:txBody>
      </p:sp>
      <p:sp>
        <p:nvSpPr>
          <p:cNvPr id="3" name="Content Placeholder 2"/>
          <p:cNvSpPr>
            <a:spLocks noGrp="1"/>
          </p:cNvSpPr>
          <p:nvPr>
            <p:ph idx="1"/>
          </p:nvPr>
        </p:nvSpPr>
        <p:spPr/>
        <p:txBody>
          <a:bodyPr/>
          <a:lstStyle/>
          <a:p>
            <a:pPr marL="0" indent="0">
              <a:buNone/>
            </a:pPr>
            <a:r>
              <a:rPr lang="en-US" sz="2400" dirty="0" smtClean="0"/>
              <a:t>The meaning of the term ‘good’ underwent a historical change when one system of values gave way to another in a massive evaluative sea change.</a:t>
            </a:r>
          </a:p>
          <a:p>
            <a:pPr marL="0" indent="0" algn="ctr">
              <a:buNone/>
            </a:pPr>
            <a:endParaRPr lang="en-US" sz="3200" dirty="0"/>
          </a:p>
        </p:txBody>
      </p:sp>
      <p:sp>
        <p:nvSpPr>
          <p:cNvPr id="4" name="Rectangle 3"/>
          <p:cNvSpPr/>
          <p:nvPr/>
        </p:nvSpPr>
        <p:spPr>
          <a:xfrm>
            <a:off x="1838274" y="4004529"/>
            <a:ext cx="3424334" cy="923330"/>
          </a:xfrm>
          <a:prstGeom prst="rect">
            <a:avLst/>
          </a:prstGeom>
          <a:noFill/>
        </p:spPr>
        <p:txBody>
          <a:bodyPr wrap="none" lIns="91440" tIns="45720" rIns="91440" bIns="45720">
            <a:spAutoFit/>
          </a:bodyPr>
          <a:lstStyle/>
          <a:p>
            <a:pPr algn="ctr"/>
            <a:r>
              <a:rPr lang="en-US" altLang="zh-CN" sz="5400" b="1" dirty="0" smtClean="0">
                <a:ln w="22225">
                  <a:solidFill>
                    <a:schemeClr val="accent2"/>
                  </a:solidFill>
                  <a:prstDash val="solid"/>
                </a:ln>
                <a:solidFill>
                  <a:schemeClr val="accent2">
                    <a:lumMod val="40000"/>
                    <a:lumOff val="60000"/>
                  </a:schemeClr>
                </a:solidFill>
              </a:rPr>
              <a:t>Good/Bad</a:t>
            </a:r>
            <a:endParaRPr lang="en-US" altLang="zh-CN" sz="5400" b="1" cap="none" spc="0" dirty="0">
              <a:ln w="22225">
                <a:solidFill>
                  <a:schemeClr val="accent2"/>
                </a:solidFill>
                <a:prstDash val="solid"/>
              </a:ln>
              <a:solidFill>
                <a:schemeClr val="accent2">
                  <a:lumMod val="40000"/>
                  <a:lumOff val="60000"/>
                </a:schemeClr>
              </a:solidFill>
              <a:effectLst/>
            </a:endParaRPr>
          </a:p>
        </p:txBody>
      </p:sp>
      <p:sp>
        <p:nvSpPr>
          <p:cNvPr id="5" name="Right Arrow 4"/>
          <p:cNvSpPr/>
          <p:nvPr/>
        </p:nvSpPr>
        <p:spPr>
          <a:xfrm>
            <a:off x="5718833" y="4280769"/>
            <a:ext cx="1102290" cy="37085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Rectangle 5"/>
          <p:cNvSpPr/>
          <p:nvPr/>
        </p:nvSpPr>
        <p:spPr>
          <a:xfrm>
            <a:off x="7277348" y="4004529"/>
            <a:ext cx="3336170" cy="923330"/>
          </a:xfrm>
          <a:prstGeom prst="rect">
            <a:avLst/>
          </a:prstGeom>
          <a:noFill/>
        </p:spPr>
        <p:txBody>
          <a:bodyPr wrap="none" lIns="91440" tIns="45720" rIns="91440" bIns="45720">
            <a:spAutoFit/>
          </a:bodyPr>
          <a:lstStyle/>
          <a:p>
            <a:pPr algn="ctr"/>
            <a:r>
              <a:rPr lang="en-US" altLang="zh-CN"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Good/Evil</a:t>
            </a:r>
            <a:endParaRPr lang="en-US" altLang="zh-C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40511329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“Trans-valuation of Values”</a:t>
            </a:r>
            <a:endParaRPr lang="en-US" dirty="0"/>
          </a:p>
        </p:txBody>
      </p:sp>
      <p:graphicFrame>
        <p:nvGraphicFramePr>
          <p:cNvPr id="5" name="Content Placeholder 4"/>
          <p:cNvGraphicFramePr>
            <a:graphicFrameLocks noGrp="1"/>
          </p:cNvGraphicFramePr>
          <p:nvPr>
            <p:ph idx="1"/>
            <p:extLst/>
          </p:nvPr>
        </p:nvGraphicFramePr>
        <p:xfrm>
          <a:off x="2209801" y="2304789"/>
          <a:ext cx="7770813" cy="3821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511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Herd morality</a:t>
            </a:r>
            <a:endParaRPr lang="en-US" dirty="0"/>
          </a:p>
        </p:txBody>
      </p:sp>
      <p:sp>
        <p:nvSpPr>
          <p:cNvPr id="3" name="Content Placeholder 2"/>
          <p:cNvSpPr>
            <a:spLocks noGrp="1"/>
          </p:cNvSpPr>
          <p:nvPr>
            <p:ph sz="half" idx="1"/>
          </p:nvPr>
        </p:nvSpPr>
        <p:spPr>
          <a:xfrm>
            <a:off x="1515649" y="2638044"/>
            <a:ext cx="6862265" cy="3750230"/>
          </a:xfrm>
        </p:spPr>
        <p:txBody>
          <a:bodyPr>
            <a:normAutofit lnSpcReduction="10000"/>
          </a:bodyPr>
          <a:lstStyle/>
          <a:p>
            <a:pPr marL="0" indent="0">
              <a:buNone/>
            </a:pPr>
            <a:r>
              <a:rPr lang="en-US" sz="2300" dirty="0" smtClean="0"/>
              <a:t>Nietzsche criticizes common morality as that of a ‘herd’.</a:t>
            </a:r>
          </a:p>
          <a:p>
            <a:r>
              <a:rPr lang="en-US" dirty="0" smtClean="0"/>
              <a:t>“The highest and strongest drives, when they break out passionately and drive the individual far above the average and the flats of herd conscience, wreck the self-confidence of the community, its faith in itself, and it is as if its spine snapped. Hence just these drives are branded and slandered most. High and independent spirituality, the will to stand alone, even a powerful reason are experienced as dangers; everything that elevates an individual above the herd and intimidates the neighbor is henceforth called </a:t>
            </a:r>
            <a:r>
              <a:rPr lang="en-US" i="1" dirty="0" smtClean="0"/>
              <a:t>evil</a:t>
            </a:r>
            <a:r>
              <a:rPr lang="en-US" dirty="0" smtClean="0"/>
              <a:t>, and the fair, modest, submissive, conforming mentality, the </a:t>
            </a:r>
            <a:r>
              <a:rPr lang="en-US" i="1" dirty="0" smtClean="0"/>
              <a:t>mediocrity</a:t>
            </a:r>
            <a:r>
              <a:rPr lang="en-US" dirty="0" smtClean="0"/>
              <a:t> of desires attains moral designations and honors.” (</a:t>
            </a:r>
            <a:r>
              <a:rPr lang="en-US" i="1" dirty="0" smtClean="0"/>
              <a:t>Beyond Good and Evil</a:t>
            </a:r>
            <a:r>
              <a:rPr lang="en-US" dirty="0" smtClean="0"/>
              <a:t>, </a:t>
            </a:r>
            <a:r>
              <a:rPr lang="en-US" altLang="zh-CN" dirty="0" smtClean="0"/>
              <a:t>§ 201).</a:t>
            </a:r>
          </a:p>
          <a:p>
            <a:r>
              <a:rPr lang="en-US" altLang="zh-CN" dirty="0" smtClean="0"/>
              <a:t>“the imperative of herd timidity: ‘we want that some day there should be </a:t>
            </a:r>
            <a:r>
              <a:rPr lang="en-US" altLang="zh-CN" i="1" dirty="0" smtClean="0"/>
              <a:t>nothing any more to be afraid of!’” (Beyond </a:t>
            </a:r>
            <a:r>
              <a:rPr lang="en-US" altLang="zh-CN" i="1" dirty="0"/>
              <a:t>Good and Evil</a:t>
            </a:r>
            <a:r>
              <a:rPr lang="en-US" altLang="zh-CN" dirty="0"/>
              <a:t>, § 201).</a:t>
            </a:r>
          </a:p>
          <a:p>
            <a:pPr marL="0" indent="0">
              <a:buNone/>
            </a:pPr>
            <a:endParaRPr lang="en-US" altLang="zh-CN" dirty="0"/>
          </a:p>
          <a:p>
            <a:pPr marL="0" indent="0">
              <a:buNone/>
            </a:pPr>
            <a:endParaRPr lang="en-US" dirty="0"/>
          </a:p>
        </p:txBody>
      </p:sp>
      <p:pic>
        <p:nvPicPr>
          <p:cNvPr id="5" name="Content Placeholder 4" descr="File:Landscape with &lt;strong&gt;Herd&lt;/strong&gt; of Buffalo on the Upper Missouri. Watercolor by Karl Bodmer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77914" y="2638051"/>
            <a:ext cx="2689058" cy="2134365"/>
          </a:xfrm>
        </p:spPr>
      </p:pic>
    </p:spTree>
    <p:extLst>
      <p:ext uri="{BB962C8B-B14F-4D97-AF65-F5344CB8AC3E}">
        <p14:creationId xmlns:p14="http://schemas.microsoft.com/office/powerpoint/2010/main" val="20413919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Re-evaluation of Values</a:t>
            </a:r>
            <a:endParaRPr lang="en-US" dirty="0"/>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Char char="•"/>
            </a:pPr>
            <a:r>
              <a:rPr lang="en-US" dirty="0" smtClean="0"/>
              <a:t>Nietzsche’s critique of Christian morality looks at it from the perspective of our instincts to life.</a:t>
            </a:r>
          </a:p>
          <a:p>
            <a:pPr>
              <a:buFont typeface="Arial" panose="020B0604020202020204" pitchFamily="34" charset="0"/>
              <a:buChar char="•"/>
            </a:pPr>
            <a:r>
              <a:rPr lang="en-US" dirty="0" smtClean="0"/>
              <a:t>Nietzsche’s noble morality looks at cultural phenomenon in relation to the creation of “higher” sorts of individuals, those who embody the drive to life most fully, e.g., artists.</a:t>
            </a:r>
          </a:p>
          <a:p>
            <a:pPr>
              <a:buFont typeface="Arial" panose="020B0604020202020204" pitchFamily="34" charset="0"/>
              <a:buChar char="•"/>
            </a:pPr>
            <a:r>
              <a:rPr lang="en-US" dirty="0" smtClean="0"/>
              <a:t>Nietzsche calls for a return of an ethic of nobility.</a:t>
            </a:r>
          </a:p>
          <a:p>
            <a:pPr>
              <a:buFont typeface="Arial" panose="020B0604020202020204" pitchFamily="34" charset="0"/>
              <a:buChar char="•"/>
            </a:pPr>
            <a:r>
              <a:rPr lang="en-US" dirty="0"/>
              <a:t>“What is good? All that heightens the feeling of power, the will to power, power itself in man. What is bad? All that proceeds from weakness. What is happiness? The feeling that power </a:t>
            </a:r>
            <a:r>
              <a:rPr lang="en-US" i="1" dirty="0"/>
              <a:t>increases</a:t>
            </a:r>
            <a:r>
              <a:rPr lang="en-US" dirty="0"/>
              <a:t> that a resistance is overcome.” (AC, § 2</a:t>
            </a:r>
            <a:r>
              <a:rPr lang="en-US" dirty="0" smtClean="0"/>
              <a:t>)</a:t>
            </a:r>
            <a:endParaRPr lang="en-US" dirty="0"/>
          </a:p>
        </p:txBody>
      </p:sp>
    </p:spTree>
    <p:extLst>
      <p:ext uri="{BB962C8B-B14F-4D97-AF65-F5344CB8AC3E}">
        <p14:creationId xmlns:p14="http://schemas.microsoft.com/office/powerpoint/2010/main" val="11263008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Jasagen</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Nietzsche encourages us to say “yes” to life, to affirm its impulses as healthy.</a:t>
            </a:r>
          </a:p>
          <a:p>
            <a:pPr>
              <a:buFont typeface="Arial" panose="020B0604020202020204" pitchFamily="34" charset="0"/>
              <a:buChar char="•"/>
            </a:pPr>
            <a:r>
              <a:rPr lang="en-US" dirty="0" smtClean="0"/>
              <a:t>He sees decline and decadence in the tendency to say “no” to life encouraged by Christian morality and its modern successors.</a:t>
            </a:r>
            <a:endParaRPr lang="en-US" dirty="0"/>
          </a:p>
        </p:txBody>
      </p:sp>
      <p:sp>
        <p:nvSpPr>
          <p:cNvPr id="4" name="Flowchart: Sequential Access Storage 3"/>
          <p:cNvSpPr/>
          <p:nvPr/>
        </p:nvSpPr>
        <p:spPr>
          <a:xfrm>
            <a:off x="6503505" y="4452733"/>
            <a:ext cx="1381539" cy="1123121"/>
          </a:xfrm>
          <a:prstGeom prst="flowChartMagnetic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YES!</a:t>
            </a:r>
          </a:p>
        </p:txBody>
      </p:sp>
      <p:sp>
        <p:nvSpPr>
          <p:cNvPr id="5" name="Flowchart: Sequential Access Storage 4"/>
          <p:cNvSpPr/>
          <p:nvPr/>
        </p:nvSpPr>
        <p:spPr>
          <a:xfrm rot="10800000" flipV="1">
            <a:off x="4237384" y="4562060"/>
            <a:ext cx="1500807" cy="1013793"/>
          </a:xfrm>
          <a:prstGeom prst="flowChartMagneticTape">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a:t>
            </a:r>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391717" y="4452731"/>
            <a:ext cx="1463009" cy="160931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29139" y="4562059"/>
            <a:ext cx="1207379" cy="1564104"/>
          </a:xfrm>
          <a:prstGeom prst="rect">
            <a:avLst/>
          </a:prstGeom>
        </p:spPr>
      </p:pic>
    </p:spTree>
    <p:extLst>
      <p:ext uri="{BB962C8B-B14F-4D97-AF65-F5344CB8AC3E}">
        <p14:creationId xmlns:p14="http://schemas.microsoft.com/office/powerpoint/2010/main" val="3221890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smtClean="0"/>
              <a:t>review</a:t>
            </a:r>
            <a:endParaRPr lang="zh-CN" altLang="en-US" sz="2000"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95862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Life &amp; truth</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2028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Life-enhancing errors</a:t>
            </a:r>
            <a:endParaRPr lang="zh-CN" altLang="en-US" dirty="0"/>
          </a:p>
        </p:txBody>
      </p:sp>
      <p:sp>
        <p:nvSpPr>
          <p:cNvPr id="3" name="Content Placeholder 2"/>
          <p:cNvSpPr>
            <a:spLocks noGrp="1"/>
          </p:cNvSpPr>
          <p:nvPr>
            <p:ph sz="half" idx="1"/>
          </p:nvPr>
        </p:nvSpPr>
        <p:spPr>
          <a:xfrm>
            <a:off x="1581911" y="2638043"/>
            <a:ext cx="6363483" cy="3651545"/>
          </a:xfrm>
        </p:spPr>
        <p:txBody>
          <a:bodyPr>
            <a:normAutofit fontScale="92500" lnSpcReduction="10000"/>
          </a:bodyPr>
          <a:lstStyle/>
          <a:p>
            <a:r>
              <a:rPr lang="en-US" altLang="zh-CN" sz="2100" dirty="0" smtClean="0"/>
              <a:t>Nietzsche argues that some errors have proven to be conducive to life:</a:t>
            </a:r>
          </a:p>
          <a:p>
            <a:pPr lvl="1"/>
            <a:r>
              <a:rPr lang="en-US" altLang="zh-CN" dirty="0" smtClean="0"/>
              <a:t>“Throughout tremendous periods of time the intellect begot nothing but errors; some of them proved useful and preservative of the species: he who came upon them or inherited them fought his fight for himself and his posterity with greater good fortune. These articles of belief which have been repeatedly handed down and have finally become almost a basic component of the human species, are for example the following: that there are enduring things, that there are identical things, that there are things, material, bodies, that a thing is what it appears to be, that our willing is free, that what is good for me is good in itself…It seemed one was incapable of living with truth, our organism was adapted to the opposite; all its higher functions, the perceptions of the senses and every kind of sensation in general worked in concert with those </a:t>
            </a:r>
            <a:r>
              <a:rPr lang="en-US" altLang="zh-CN" dirty="0" err="1" smtClean="0"/>
              <a:t>primevally</a:t>
            </a:r>
            <a:r>
              <a:rPr lang="en-US" altLang="zh-CN" dirty="0" smtClean="0"/>
              <a:t> incorporated fundamental errors.” (GS §110) </a:t>
            </a:r>
            <a:endParaRPr lang="zh-CN" altLang="en-US" dirty="0"/>
          </a:p>
        </p:txBody>
      </p:sp>
      <p:pic>
        <p:nvPicPr>
          <p:cNvPr id="6" name="Content Placeholder 5" descr="File:Error.svg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39952" y="3568632"/>
            <a:ext cx="1920912" cy="1790365"/>
          </a:xfrm>
        </p:spPr>
      </p:pic>
    </p:spTree>
    <p:extLst>
      <p:ext uri="{BB962C8B-B14F-4D97-AF65-F5344CB8AC3E}">
        <p14:creationId xmlns:p14="http://schemas.microsoft.com/office/powerpoint/2010/main" val="1070488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‘untruth as a condition of life’</a:t>
            </a:r>
            <a:endParaRPr lang="zh-CN" altLang="en-US" dirty="0"/>
          </a:p>
        </p:txBody>
      </p:sp>
      <p:sp>
        <p:nvSpPr>
          <p:cNvPr id="3" name="Content Placeholder 2"/>
          <p:cNvSpPr>
            <a:spLocks noGrp="1"/>
          </p:cNvSpPr>
          <p:nvPr>
            <p:ph sz="half" idx="1"/>
          </p:nvPr>
        </p:nvSpPr>
        <p:spPr>
          <a:xfrm>
            <a:off x="2231136" y="2638043"/>
            <a:ext cx="7729728" cy="3194345"/>
          </a:xfrm>
        </p:spPr>
        <p:txBody>
          <a:bodyPr>
            <a:normAutofit fontScale="92500" lnSpcReduction="10000"/>
          </a:bodyPr>
          <a:lstStyle/>
          <a:p>
            <a:r>
              <a:rPr lang="en-US" altLang="zh-CN" dirty="0" smtClean="0"/>
              <a:t>“The falseness of a judgment is for us not necessarily an objection to it; in this respect our new language may sound strangest. The question is to what extent it is life-promoting, life-preserving, species-preserving, perhaps even species-cultivating. And we are fundamentally inclined to claim that the falsest judgments (which include the synthetic judgments </a:t>
            </a:r>
            <a:r>
              <a:rPr lang="en-US" altLang="zh-CN" i="1" dirty="0" smtClean="0"/>
              <a:t>a priori</a:t>
            </a:r>
            <a:r>
              <a:rPr lang="en-US" altLang="zh-CN" dirty="0" smtClean="0"/>
              <a:t>) are the most indispensable for us; that without accepting the fictions of logic, without measuring reality against the purely invented world of the unconditional and self-identical, without a constant falsification of the world by means of numbers, man could not live—that renouncing false judgments would mean renouncing life and a denial of life. To recognize </a:t>
            </a:r>
            <a:r>
              <a:rPr lang="en-US" altLang="zh-CN" b="1" dirty="0" smtClean="0"/>
              <a:t>untruth as a condition of life</a:t>
            </a:r>
            <a:r>
              <a:rPr lang="en-US" altLang="zh-CN" dirty="0" smtClean="0"/>
              <a:t>—that certainly means resisting accustomed value feelings in a dangerous way; and a philosophy that risks this would by that token alone place itself beyond good and evil.” (BGE § 4)</a:t>
            </a:r>
            <a:endParaRPr lang="zh-CN" altLang="en-US" dirty="0"/>
          </a:p>
        </p:txBody>
      </p:sp>
    </p:spTree>
    <p:extLst>
      <p:ext uri="{BB962C8B-B14F-4D97-AF65-F5344CB8AC3E}">
        <p14:creationId xmlns:p14="http://schemas.microsoft.com/office/powerpoint/2010/main" val="2613859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Value of truth?</a:t>
            </a:r>
            <a:endParaRPr lang="zh-CN" altLang="en-US" dirty="0"/>
          </a:p>
        </p:txBody>
      </p:sp>
      <p:sp>
        <p:nvSpPr>
          <p:cNvPr id="3" name="Content Placeholder 2"/>
          <p:cNvSpPr>
            <a:spLocks noGrp="1"/>
          </p:cNvSpPr>
          <p:nvPr>
            <p:ph sz="half" idx="1"/>
          </p:nvPr>
        </p:nvSpPr>
        <p:spPr/>
        <p:txBody>
          <a:bodyPr>
            <a:normAutofit fontScale="77500" lnSpcReduction="20000"/>
          </a:bodyPr>
          <a:lstStyle/>
          <a:p>
            <a:r>
              <a:rPr lang="en-US" altLang="zh-CN" dirty="0" smtClean="0"/>
              <a:t>“Is it no more than a moral prejudice that truth is worth more than mere appearance; it is even the worst proved assumption there is in the world. Let at least this much be admitted: there would be no life at all if not on the basis of perspective estimates and appearances; and if, with the virtuous enthusiasm and clumsiness of some philosophers, one wanted to abolish the ‘apparent world’ altogether—well, supposing </a:t>
            </a:r>
            <a:r>
              <a:rPr lang="en-US" altLang="zh-CN" i="1" dirty="0" smtClean="0"/>
              <a:t>you </a:t>
            </a:r>
            <a:r>
              <a:rPr lang="en-US" altLang="zh-CN" dirty="0" smtClean="0"/>
              <a:t>could do that, at least nothing would be left of your ‘truth’ either. Indeed, what forces us at all to suppose that there is an essential opposition of ‘true’ and ‘false’? Is it not sufficient to assume degrees of apparentness and, as it were, lighter and darker shadows and shades of appearance—different ‘values,’ to use the language of painters?” (BGE §34)</a:t>
            </a:r>
            <a:endParaRPr lang="zh-CN" altLang="en-US" dirty="0"/>
          </a:p>
        </p:txBody>
      </p:sp>
      <p:pic>
        <p:nvPicPr>
          <p:cNvPr id="5" name="Content Placeholder 4" descr="File:Still life, fruit - William Buelow Gould, 1832 edit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45799" y="2638426"/>
            <a:ext cx="2023348" cy="1748224"/>
          </a:xfrm>
        </p:spPr>
      </p:pic>
      <p:pic>
        <p:nvPicPr>
          <p:cNvPr id="6" name="Picture 5" descr="Arcimboldo el biólogo | Harte con Hach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876" y="2903837"/>
            <a:ext cx="1831030" cy="2394987"/>
          </a:xfrm>
          <a:prstGeom prst="rect">
            <a:avLst/>
          </a:prstGeom>
        </p:spPr>
      </p:pic>
      <p:pic>
        <p:nvPicPr>
          <p:cNvPr id="7" name="Picture 6" descr="File:Paul Cezanne Un coin de table.jpg - Wikimedia Common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799" y="4522573"/>
            <a:ext cx="2489710" cy="2026508"/>
          </a:xfrm>
          <a:prstGeom prst="rect">
            <a:avLst/>
          </a:prstGeom>
        </p:spPr>
      </p:pic>
    </p:spTree>
    <p:extLst>
      <p:ext uri="{BB962C8B-B14F-4D97-AF65-F5344CB8AC3E}">
        <p14:creationId xmlns:p14="http://schemas.microsoft.com/office/powerpoint/2010/main" val="1282115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death of god</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97942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God’s Shadow?</a:t>
            </a:r>
            <a:endParaRPr lang="zh-CN" altLang="en-US" dirty="0"/>
          </a:p>
        </p:txBody>
      </p:sp>
      <p:sp>
        <p:nvSpPr>
          <p:cNvPr id="3" name="Content Placeholder 2"/>
          <p:cNvSpPr>
            <a:spLocks noGrp="1"/>
          </p:cNvSpPr>
          <p:nvPr>
            <p:ph sz="half" idx="1"/>
          </p:nvPr>
        </p:nvSpPr>
        <p:spPr>
          <a:xfrm>
            <a:off x="1581912" y="2638044"/>
            <a:ext cx="5332455" cy="3101982"/>
          </a:xfrm>
        </p:spPr>
        <p:txBody>
          <a:bodyPr>
            <a:normAutofit lnSpcReduction="10000"/>
          </a:bodyPr>
          <a:lstStyle/>
          <a:p>
            <a:pPr marL="0" indent="0">
              <a:buNone/>
            </a:pPr>
            <a:r>
              <a:rPr lang="en-US" altLang="zh-CN" sz="2400" dirty="0" smtClean="0"/>
              <a:t>“</a:t>
            </a:r>
            <a:r>
              <a:rPr lang="en-US" altLang="zh-CN" sz="2400" i="1" dirty="0" smtClean="0"/>
              <a:t>New Struggles</a:t>
            </a:r>
            <a:r>
              <a:rPr lang="en-US" altLang="zh-CN" sz="2400" dirty="0" smtClean="0"/>
              <a:t>—After Buddha was dead, his shadow was still shown for centuries in a cave—a tremendous, gruesome shadow. God is dead; but given the way of men, there may still be caves for thousands of years in which his shadow will be shown—And we—we still have to vanquish his shadow, too.” (</a:t>
            </a:r>
            <a:r>
              <a:rPr lang="en-US" altLang="zh-CN" sz="2400" i="1" dirty="0" smtClean="0"/>
              <a:t>The Gay Science</a:t>
            </a:r>
            <a:r>
              <a:rPr lang="en-US" altLang="zh-CN" sz="2400" dirty="0" smtClean="0"/>
              <a:t>,§108).</a:t>
            </a:r>
            <a:endParaRPr lang="en-US" altLang="zh-CN" sz="2400" dirty="0"/>
          </a:p>
          <a:p>
            <a:pPr marL="0" indent="0">
              <a:buNone/>
            </a:pPr>
            <a:endParaRPr lang="zh-CN" altLang="en-US" dirty="0"/>
          </a:p>
        </p:txBody>
      </p:sp>
      <p:pic>
        <p:nvPicPr>
          <p:cNvPr id="9" name="Content Placeholder 8" descr="Magura &lt;strong&gt;Cave&lt;/strong&gt;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89732" y="2638425"/>
            <a:ext cx="3452326" cy="2589245"/>
          </a:xfrm>
        </p:spPr>
      </p:pic>
    </p:spTree>
    <p:extLst>
      <p:ext uri="{BB962C8B-B14F-4D97-AF65-F5344CB8AC3E}">
        <p14:creationId xmlns:p14="http://schemas.microsoft.com/office/powerpoint/2010/main" val="4290620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Nietzsche’s ‘madman’</a:t>
            </a:r>
            <a:endParaRPr lang="en-US" dirty="0"/>
          </a:p>
        </p:txBody>
      </p:sp>
      <p:sp>
        <p:nvSpPr>
          <p:cNvPr id="3" name="Content Placeholder 2"/>
          <p:cNvSpPr>
            <a:spLocks noGrp="1"/>
          </p:cNvSpPr>
          <p:nvPr>
            <p:ph sz="half" idx="1"/>
          </p:nvPr>
        </p:nvSpPr>
        <p:spPr>
          <a:xfrm>
            <a:off x="1581912" y="2638044"/>
            <a:ext cx="5482767" cy="3101982"/>
          </a:xfrm>
        </p:spPr>
        <p:txBody>
          <a:bodyPr>
            <a:normAutofit/>
          </a:bodyPr>
          <a:lstStyle/>
          <a:p>
            <a:pPr marL="0" indent="0">
              <a:buNone/>
            </a:pPr>
            <a:r>
              <a:rPr lang="en-US" sz="2400" dirty="0" smtClean="0"/>
              <a:t>Close reading of </a:t>
            </a:r>
            <a:r>
              <a:rPr lang="en-US" sz="2400" i="1" dirty="0" smtClean="0"/>
              <a:t>The Gay Science</a:t>
            </a:r>
            <a:r>
              <a:rPr lang="en-US" sz="2400" dirty="0" smtClean="0"/>
              <a:t> § 125.</a:t>
            </a:r>
          </a:p>
          <a:p>
            <a:r>
              <a:rPr lang="en-US" sz="2000" dirty="0" smtClean="0"/>
              <a:t>Whom does the madman address as his audience?</a:t>
            </a:r>
          </a:p>
          <a:p>
            <a:r>
              <a:rPr lang="en-US" sz="2000" dirty="0" smtClean="0"/>
              <a:t>What does the madman suggest the implication of ‘God’s death’ is?</a:t>
            </a:r>
          </a:p>
          <a:p>
            <a:r>
              <a:rPr lang="en-US" sz="2000" dirty="0" smtClean="0"/>
              <a:t>What does it mean that this has not yet been recognized?</a:t>
            </a:r>
          </a:p>
        </p:txBody>
      </p:sp>
      <p:pic>
        <p:nvPicPr>
          <p:cNvPr id="6" name="Content Placeholder 5" descr="File:Canaletto - St. Paul's Cathedral - Google Art Project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70493" y="2638426"/>
            <a:ext cx="2951437" cy="2477272"/>
          </a:xfrm>
        </p:spPr>
      </p:pic>
    </p:spTree>
    <p:extLst>
      <p:ext uri="{BB962C8B-B14F-4D97-AF65-F5344CB8AC3E}">
        <p14:creationId xmlns:p14="http://schemas.microsoft.com/office/powerpoint/2010/main" val="129273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Meaning of the ‘death of god’</a:t>
            </a:r>
            <a:endParaRPr lang="en-US" dirty="0"/>
          </a:p>
        </p:txBody>
      </p:sp>
      <p:sp>
        <p:nvSpPr>
          <p:cNvPr id="3" name="Content Placeholder 2"/>
          <p:cNvSpPr>
            <a:spLocks noGrp="1"/>
          </p:cNvSpPr>
          <p:nvPr>
            <p:ph idx="1"/>
          </p:nvPr>
        </p:nvSpPr>
        <p:spPr/>
        <p:txBody>
          <a:bodyPr>
            <a:normAutofit/>
          </a:bodyPr>
          <a:lstStyle/>
          <a:p>
            <a:r>
              <a:rPr lang="en-US" dirty="0" smtClean="0"/>
              <a:t>Nietzsche’s announcement of the ‘Death of God’ is NOT an argument against God’s existence—rather it takes God’s non-existence for granted.</a:t>
            </a:r>
          </a:p>
          <a:p>
            <a:r>
              <a:rPr lang="en-US" dirty="0" smtClean="0"/>
              <a:t>Nietzsche is arguing that Europe has not yet come to terms with the full implications of God’s non-existence—his “shadow” still haunts them.</a:t>
            </a:r>
          </a:p>
          <a:p>
            <a:r>
              <a:rPr lang="en-US" dirty="0" smtClean="0"/>
              <a:t>The ‘shadow’ of God can be seen in the persistence of certain theistic derivatives, including the secular descendants of Christian morality.</a:t>
            </a:r>
          </a:p>
          <a:p>
            <a:pPr lvl="1"/>
            <a:r>
              <a:rPr lang="en-US" dirty="0" smtClean="0"/>
              <a:t>“Christianity is a system, a consistently thought out and </a:t>
            </a:r>
            <a:r>
              <a:rPr lang="en-US" i="1" dirty="0" smtClean="0"/>
              <a:t>complete </a:t>
            </a:r>
            <a:r>
              <a:rPr lang="en-US" dirty="0" smtClean="0"/>
              <a:t>view of things. If one breaks out of it a fundamental idea, the belief in God, one thereby breaks the whole thing to pieces: once has nothing of any consequence left in one’s hands” (</a:t>
            </a:r>
            <a:r>
              <a:rPr lang="en-US" i="1" dirty="0" smtClean="0"/>
              <a:t>Twilight of the Idols, </a:t>
            </a:r>
            <a:r>
              <a:rPr lang="en-US" dirty="0" smtClean="0"/>
              <a:t>“Expeditions of an Untimely Man </a:t>
            </a:r>
            <a:r>
              <a:rPr lang="en-US" altLang="zh-CN" dirty="0" smtClean="0"/>
              <a:t>§ 5).</a:t>
            </a:r>
            <a:r>
              <a:rPr lang="en-US" dirty="0" smtClean="0"/>
              <a:t> </a:t>
            </a:r>
          </a:p>
          <a:p>
            <a:endParaRPr lang="en-US" dirty="0"/>
          </a:p>
        </p:txBody>
      </p:sp>
    </p:spTree>
    <p:extLst>
      <p:ext uri="{BB962C8B-B14F-4D97-AF65-F5344CB8AC3E}">
        <p14:creationId xmlns:p14="http://schemas.microsoft.com/office/powerpoint/2010/main" val="1619026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Science as metaphysical faith</a:t>
            </a:r>
            <a:endParaRPr lang="zh-CN" altLang="en-US" dirty="0"/>
          </a:p>
        </p:txBody>
      </p:sp>
      <p:sp>
        <p:nvSpPr>
          <p:cNvPr id="3" name="Content Placeholder 2"/>
          <p:cNvSpPr>
            <a:spLocks noGrp="1"/>
          </p:cNvSpPr>
          <p:nvPr>
            <p:ph idx="1"/>
          </p:nvPr>
        </p:nvSpPr>
        <p:spPr/>
        <p:txBody>
          <a:bodyPr>
            <a:normAutofit fontScale="92500" lnSpcReduction="20000"/>
          </a:bodyPr>
          <a:lstStyle/>
          <a:p>
            <a:r>
              <a:rPr lang="en-US" altLang="zh-CN" dirty="0"/>
              <a:t>“Thus the question ‘Why science?’ leads back to the moral problem: Why have morality at allow when life, nature, and history are ‘not moral’? No doubt, those who are truthful in that audacious and ultimate sense that is presupposed by the faith in science </a:t>
            </a:r>
            <a:r>
              <a:rPr lang="en-US" altLang="zh-CN" i="1" dirty="0"/>
              <a:t>thus affirm another world </a:t>
            </a:r>
            <a:r>
              <a:rPr lang="en-US" altLang="zh-CN" dirty="0"/>
              <a:t>than the world of life, nature, and history; and insofar as they affirm this ‘other world’—look, must they not by the same token negate its counterpoint, this world, </a:t>
            </a:r>
            <a:r>
              <a:rPr lang="en-US" altLang="zh-CN" i="1" dirty="0"/>
              <a:t>our </a:t>
            </a:r>
            <a:r>
              <a:rPr lang="en-US" altLang="zh-CN" dirty="0"/>
              <a:t>world?—But you will have gathered what “I am driving at, namely, that </a:t>
            </a:r>
            <a:r>
              <a:rPr lang="en-US" altLang="zh-CN" b="1" dirty="0"/>
              <a:t>it is still a metaphysical faith upon which our faith in science rests</a:t>
            </a:r>
            <a:r>
              <a:rPr lang="en-US" altLang="zh-CN" dirty="0"/>
              <a:t>—that even we seekers after knowledge today, we godless anti-metaphysicians still take our fire, too, from the flame lit by a faith that is </a:t>
            </a:r>
            <a:r>
              <a:rPr lang="en-US" altLang="zh-CN" dirty="0" smtClean="0"/>
              <a:t>thousands </a:t>
            </a:r>
            <a:r>
              <a:rPr lang="en-US" altLang="zh-CN" dirty="0"/>
              <a:t>of years old, that Christian faith which was also the faith of Plato, that God is the truth, that truth of the divine. But what if this should become more and more incredible, if nothing should prove to be divine ay more unless it were error, blindness, the lie—if God himself should prove to be our most enduring lie?” (GS, § 344</a:t>
            </a:r>
            <a:r>
              <a:rPr lang="en-US" altLang="zh-CN" dirty="0" smtClean="0"/>
              <a:t>)</a:t>
            </a:r>
            <a:endParaRPr lang="zh-CN" altLang="en-US" dirty="0"/>
          </a:p>
        </p:txBody>
      </p:sp>
    </p:spTree>
    <p:extLst>
      <p:ext uri="{BB962C8B-B14F-4D97-AF65-F5344CB8AC3E}">
        <p14:creationId xmlns:p14="http://schemas.microsoft.com/office/powerpoint/2010/main" val="3153126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Reaction of the ‘free spirits’ to god’s death</a:t>
            </a:r>
            <a:endParaRPr lang="zh-CN" altLang="en-US" dirty="0"/>
          </a:p>
        </p:txBody>
      </p:sp>
      <p:sp>
        <p:nvSpPr>
          <p:cNvPr id="3" name="Content Placeholder 2"/>
          <p:cNvSpPr>
            <a:spLocks noGrp="1"/>
          </p:cNvSpPr>
          <p:nvPr>
            <p:ph sz="half" idx="1"/>
          </p:nvPr>
        </p:nvSpPr>
        <p:spPr>
          <a:xfrm>
            <a:off x="1581912" y="2638044"/>
            <a:ext cx="5313158" cy="3101982"/>
          </a:xfrm>
        </p:spPr>
        <p:txBody>
          <a:bodyPr>
            <a:normAutofit lnSpcReduction="10000"/>
          </a:bodyPr>
          <a:lstStyle/>
          <a:p>
            <a:r>
              <a:rPr lang="en-US" altLang="zh-CN" dirty="0"/>
              <a:t>“we philosophers and ‘free spirits’ feel, when we hear the news that ‘the old god is dead’, as if a new dawn shone on us; our heart overflows with gratitude, amazement, premonitions and expectation. At long last the horizon appears free to us again, even if it should not be bright; at long last our ships may venture out again, venture out to face any dancer; all the daring of the lover of knowledge is permitted again; the sea, our sea, lies open again; perhaps there has never yet been such an ‘open sea.’” (GS § 280)</a:t>
            </a:r>
            <a:endParaRPr lang="zh-CN" altLang="en-US" dirty="0"/>
          </a:p>
          <a:p>
            <a:endParaRPr lang="zh-CN" altLang="en-US" dirty="0"/>
          </a:p>
        </p:txBody>
      </p:sp>
      <p:pic>
        <p:nvPicPr>
          <p:cNvPr id="9" name="Content Placeholder 8" descr="File:Vasilyev dawn spb.JP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01715" y="3147389"/>
            <a:ext cx="3215514" cy="2083291"/>
          </a:xfrm>
        </p:spPr>
      </p:pic>
    </p:spTree>
    <p:extLst>
      <p:ext uri="{BB962C8B-B14F-4D97-AF65-F5344CB8AC3E}">
        <p14:creationId xmlns:p14="http://schemas.microsoft.com/office/powerpoint/2010/main" val="34496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800" b="1" dirty="0" err="1" smtClean="0"/>
              <a:t>Foundationalist</a:t>
            </a:r>
            <a:endParaRPr lang="en-US" b="1" dirty="0"/>
          </a:p>
        </p:txBody>
      </p:sp>
      <p:pic>
        <p:nvPicPr>
          <p:cNvPr id="8" name="Content Placeholder 7" descr="Gambar vektor gratis: Cobweb, Spiderweb, Sarang Laba Laba ..."/>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158602" y="3143250"/>
            <a:ext cx="2613484" cy="2597150"/>
          </a:xfrm>
        </p:spPr>
      </p:pic>
      <p:sp>
        <p:nvSpPr>
          <p:cNvPr id="5" name="Text Placeholder 4"/>
          <p:cNvSpPr>
            <a:spLocks noGrp="1"/>
          </p:cNvSpPr>
          <p:nvPr>
            <p:ph type="body" sz="quarter" idx="13"/>
          </p:nvPr>
        </p:nvSpPr>
        <p:spPr/>
        <p:txBody>
          <a:bodyPr>
            <a:normAutofit/>
          </a:bodyPr>
          <a:lstStyle/>
          <a:p>
            <a:r>
              <a:rPr lang="en-US" sz="2800" b="1" dirty="0" err="1" smtClean="0"/>
              <a:t>Coherentist</a:t>
            </a:r>
            <a:endParaRPr lang="en-US" sz="2800" b="1" dirty="0"/>
          </a:p>
        </p:txBody>
      </p:sp>
      <p:sp>
        <p:nvSpPr>
          <p:cNvPr id="6" name="Title 5"/>
          <p:cNvSpPr>
            <a:spLocks noGrp="1"/>
          </p:cNvSpPr>
          <p:nvPr>
            <p:ph type="title"/>
          </p:nvPr>
        </p:nvSpPr>
        <p:spPr/>
        <p:txBody>
          <a:bodyPr/>
          <a:lstStyle/>
          <a:p>
            <a:r>
              <a:rPr lang="en-US" dirty="0" smtClean="0"/>
              <a:t>Two models of epistemology</a:t>
            </a:r>
            <a:endParaRPr lang="en-US" dirty="0"/>
          </a:p>
        </p:txBody>
      </p:sp>
      <p:pic>
        <p:nvPicPr>
          <p:cNvPr id="10" name="Content Placeholder 9" descr="Korisnik:Milan.simeunovic — Vikipedija, slobodna enciklopedija"/>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75260" y="3263255"/>
            <a:ext cx="2286599" cy="2477145"/>
          </a:xfrm>
        </p:spPr>
      </p:pic>
    </p:spTree>
    <p:extLst>
      <p:ext uri="{BB962C8B-B14F-4D97-AF65-F5344CB8AC3E}">
        <p14:creationId xmlns:p14="http://schemas.microsoft.com/office/powerpoint/2010/main" val="2086134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nietZsche’s</a:t>
            </a:r>
            <a:r>
              <a:rPr lang="en-US" altLang="zh-CN" dirty="0" smtClean="0"/>
              <a:t> </a:t>
            </a:r>
            <a:r>
              <a:rPr lang="en-US" altLang="zh-CN" dirty="0" err="1" smtClean="0"/>
              <a:t>perspectivism</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621212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Example of perspective:</a:t>
            </a:r>
            <a:br>
              <a:rPr lang="en-US" altLang="zh-CN" dirty="0" smtClean="0"/>
            </a:br>
            <a:r>
              <a:rPr lang="en-US" altLang="zh-CN" dirty="0" smtClean="0"/>
              <a:t>Pointillism</a:t>
            </a:r>
            <a:endParaRPr lang="zh-CN" altLang="en-US" dirty="0"/>
          </a:p>
        </p:txBody>
      </p:sp>
      <p:pic>
        <p:nvPicPr>
          <p:cNvPr id="8"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3547" t="3713" r="75604" b="85386"/>
          <a:stretch/>
        </p:blipFill>
        <p:spPr>
          <a:xfrm>
            <a:off x="2063578" y="2754767"/>
            <a:ext cx="3991005" cy="2694564"/>
          </a:xfrm>
        </p:spPr>
      </p:pic>
      <p:pic>
        <p:nvPicPr>
          <p:cNvPr id="7"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98936" y="2754766"/>
            <a:ext cx="4010327" cy="2694564"/>
          </a:xfrm>
        </p:spPr>
      </p:pic>
    </p:spTree>
    <p:extLst>
      <p:ext uri="{BB962C8B-B14F-4D97-AF65-F5344CB8AC3E}">
        <p14:creationId xmlns:p14="http://schemas.microsoft.com/office/powerpoint/2010/main" val="27167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perspectivism</a:t>
            </a:r>
            <a:endParaRPr lang="en-US" dirty="0"/>
          </a:p>
        </p:txBody>
      </p:sp>
      <p:sp>
        <p:nvSpPr>
          <p:cNvPr id="3" name="Content Placeholder 2"/>
          <p:cNvSpPr>
            <a:spLocks noGrp="1"/>
          </p:cNvSpPr>
          <p:nvPr>
            <p:ph idx="1"/>
          </p:nvPr>
        </p:nvSpPr>
        <p:spPr/>
        <p:txBody>
          <a:bodyPr/>
          <a:lstStyle/>
          <a:p>
            <a:r>
              <a:rPr lang="en-US" dirty="0" smtClean="0"/>
              <a:t>“no, facts are precisely what there are not, only interpretations. We can establish no fact ‘in itself’; perhaps it is nonsense to desire such a thing. ‘Everything is subjective’, you may say, but that is already an interpretation; the ‘subject’ is not something given, but an embellishment, an interpolation” </a:t>
            </a:r>
            <a:r>
              <a:rPr lang="en-US" altLang="zh-CN" dirty="0"/>
              <a:t>(</a:t>
            </a:r>
            <a:r>
              <a:rPr lang="en-US" altLang="zh-CN" i="1" dirty="0"/>
              <a:t>Will to Power </a:t>
            </a:r>
            <a:r>
              <a:rPr lang="en-US" altLang="zh-CN" dirty="0"/>
              <a:t>§481).</a:t>
            </a:r>
            <a:endParaRPr lang="en-US" dirty="0" smtClean="0"/>
          </a:p>
          <a:p>
            <a:r>
              <a:rPr lang="en-US" dirty="0" smtClean="0"/>
              <a:t>“In so far as the word ‘knowledge’ has any meaning at all, the world is knowable. It may however be interpreted differently; it has no meaning behind it, but rather innumerable meanings which can be assigned to it. Hence ‘</a:t>
            </a:r>
            <a:r>
              <a:rPr lang="en-US" dirty="0" err="1" smtClean="0"/>
              <a:t>perspectivism</a:t>
            </a:r>
            <a:r>
              <a:rPr lang="en-US" dirty="0" smtClean="0"/>
              <a:t>’” (</a:t>
            </a:r>
            <a:r>
              <a:rPr lang="en-US" i="1" dirty="0" smtClean="0"/>
              <a:t>Will to Power </a:t>
            </a:r>
            <a:r>
              <a:rPr lang="en-US" altLang="zh-CN" dirty="0" smtClean="0"/>
              <a:t>§481).</a:t>
            </a:r>
            <a:endParaRPr lang="en-US" dirty="0"/>
          </a:p>
        </p:txBody>
      </p:sp>
    </p:spTree>
    <p:extLst>
      <p:ext uri="{BB962C8B-B14F-4D97-AF65-F5344CB8AC3E}">
        <p14:creationId xmlns:p14="http://schemas.microsoft.com/office/powerpoint/2010/main" val="38711221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t>
            </a:r>
            <a:r>
              <a:rPr lang="en-US" dirty="0" err="1" smtClean="0"/>
              <a:t>nietzsche’s</a:t>
            </a:r>
            <a:r>
              <a:rPr lang="en-US" dirty="0" smtClean="0"/>
              <a:t> theory self-undermining?</a:t>
            </a:r>
            <a:endParaRPr lang="en-US" dirty="0"/>
          </a:p>
        </p:txBody>
      </p:sp>
      <p:sp>
        <p:nvSpPr>
          <p:cNvPr id="3" name="Content Placeholder 2"/>
          <p:cNvSpPr>
            <a:spLocks noGrp="1"/>
          </p:cNvSpPr>
          <p:nvPr>
            <p:ph idx="1"/>
          </p:nvPr>
        </p:nvSpPr>
        <p:spPr/>
        <p:txBody>
          <a:bodyPr/>
          <a:lstStyle/>
          <a:p>
            <a:pPr marL="0" indent="0">
              <a:buNone/>
            </a:pPr>
            <a:r>
              <a:rPr lang="en-US" sz="2400" dirty="0" smtClean="0"/>
              <a:t>Does Nietzsche’s </a:t>
            </a:r>
            <a:r>
              <a:rPr lang="en-US" sz="2400" dirty="0" err="1" smtClean="0"/>
              <a:t>perspectivalism</a:t>
            </a:r>
            <a:r>
              <a:rPr lang="en-US" sz="2400" dirty="0" smtClean="0"/>
              <a:t> undermine itself &amp; the rest of Nietzsche’s thought?</a:t>
            </a:r>
          </a:p>
          <a:p>
            <a:r>
              <a:rPr lang="en-US" dirty="0" smtClean="0"/>
              <a:t>“But if the view that there are only interpretations is itself only an interpretation, and therefore possibly wrong, it may seem to follow that not every view is after all an interpretation and that Nietzsche’s position undermines itself.” (</a:t>
            </a:r>
            <a:r>
              <a:rPr lang="en-US" dirty="0" err="1" smtClean="0"/>
              <a:t>Nehamas</a:t>
            </a:r>
            <a:r>
              <a:rPr lang="en-US" dirty="0" smtClean="0"/>
              <a:t>, p. 1)</a:t>
            </a:r>
            <a:endParaRPr lang="en-US" dirty="0"/>
          </a:p>
          <a:p>
            <a:r>
              <a:rPr lang="en-US" dirty="0" smtClean="0"/>
              <a:t>“Does he [Nietzsche] not, then, think that his view of the self, of morality, or of history, many of which are themselves at least apparently paradoxical, are true?” (</a:t>
            </a:r>
            <a:r>
              <a:rPr lang="en-US" dirty="0" err="1" smtClean="0"/>
              <a:t>Nehamas</a:t>
            </a:r>
            <a:r>
              <a:rPr lang="en-US" dirty="0" smtClean="0"/>
              <a:t>, p. 2)</a:t>
            </a:r>
            <a:endParaRPr lang="en-US" dirty="0"/>
          </a:p>
        </p:txBody>
      </p:sp>
    </p:spTree>
    <p:extLst>
      <p:ext uri="{BB962C8B-B14F-4D97-AF65-F5344CB8AC3E}">
        <p14:creationId xmlns:p14="http://schemas.microsoft.com/office/powerpoint/2010/main" val="1930058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Nietzsche’s </a:t>
            </a:r>
            <a:r>
              <a:rPr lang="en-US" altLang="zh-CN" dirty="0" err="1" smtClean="0"/>
              <a:t>Übermensch</a:t>
            </a:r>
            <a:r>
              <a:rPr lang="en-US" altLang="zh-CN" dirty="0" smtClean="0"/>
              <a:t> </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46071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the </a:t>
            </a:r>
            <a:r>
              <a:rPr lang="en-US" dirty="0" err="1" smtClean="0"/>
              <a:t>Übermensch</a:t>
            </a:r>
            <a:r>
              <a:rPr lang="en-US" dirty="0" smtClean="0"/>
              <a:t> isn’t</a:t>
            </a:r>
            <a:endParaRPr lang="en-US" dirty="0"/>
          </a:p>
        </p:txBody>
      </p:sp>
      <p:sp>
        <p:nvSpPr>
          <p:cNvPr id="3" name="Content Placeholder 2"/>
          <p:cNvSpPr>
            <a:spLocks noGrp="1"/>
          </p:cNvSpPr>
          <p:nvPr>
            <p:ph idx="1"/>
          </p:nvPr>
        </p:nvSpPr>
        <p:spPr>
          <a:xfrm>
            <a:off x="2231136" y="2595817"/>
            <a:ext cx="5031928" cy="3428609"/>
          </a:xfrm>
        </p:spPr>
        <p:txBody>
          <a:bodyPr>
            <a:normAutofit/>
          </a:bodyPr>
          <a:lstStyle/>
          <a:p>
            <a:pPr marL="0" indent="0">
              <a:buNone/>
            </a:pPr>
            <a:r>
              <a:rPr lang="en-US" altLang="zh-CN" sz="2400" i="1" dirty="0" err="1"/>
              <a:t>Übermensch</a:t>
            </a:r>
            <a:r>
              <a:rPr lang="en-US" altLang="zh-CN" sz="2400" i="1" dirty="0"/>
              <a:t> ≠ racial </a:t>
            </a:r>
            <a:r>
              <a:rPr lang="en-US" altLang="zh-CN" sz="2400" i="1" dirty="0" smtClean="0"/>
              <a:t>category: </a:t>
            </a:r>
            <a:r>
              <a:rPr lang="en-US" sz="2400" dirty="0" smtClean="0"/>
              <a:t>Nietzsche’s </a:t>
            </a:r>
            <a:r>
              <a:rPr lang="en-US" sz="2400" i="1" dirty="0" err="1" smtClean="0"/>
              <a:t>Übermensch</a:t>
            </a:r>
            <a:r>
              <a:rPr lang="en-US" sz="2400" dirty="0" smtClean="0"/>
              <a:t> (sometimes translated as ‘overman’ or ‘superman’ is </a:t>
            </a:r>
            <a:r>
              <a:rPr lang="en-US" sz="2400" i="1" dirty="0" smtClean="0"/>
              <a:t>not</a:t>
            </a:r>
            <a:r>
              <a:rPr lang="en-US" sz="2400" dirty="0" smtClean="0"/>
              <a:t> a racial category—his references to higher types refer to nobility from various cultures and ethnicities.</a:t>
            </a:r>
          </a:p>
          <a:p>
            <a:pPr>
              <a:buFont typeface="Arial" panose="020B0604020202020204" pitchFamily="34" charset="0"/>
              <a:buChar char="•"/>
            </a:pPr>
            <a:endParaRPr lang="en-US" dirty="0"/>
          </a:p>
        </p:txBody>
      </p:sp>
      <p:sp>
        <p:nvSpPr>
          <p:cNvPr id="7" name="TextBox 6"/>
          <p:cNvSpPr txBox="1"/>
          <p:nvPr/>
        </p:nvSpPr>
        <p:spPr>
          <a:xfrm>
            <a:off x="4764948" y="6097499"/>
            <a:ext cx="2789195" cy="369332"/>
          </a:xfrm>
          <a:prstGeom prst="rect">
            <a:avLst/>
          </a:prstGeom>
          <a:noFill/>
        </p:spPr>
        <p:txBody>
          <a:bodyPr wrap="none" rtlCol="0">
            <a:spAutoFit/>
          </a:bodyPr>
          <a:lstStyle/>
          <a:p>
            <a:r>
              <a:rPr lang="en-US" dirty="0"/>
              <a:t>(See Kaufmann, </a:t>
            </a:r>
            <a:r>
              <a:rPr lang="en-US" dirty="0" err="1"/>
              <a:t>ch.</a:t>
            </a:r>
            <a:r>
              <a:rPr lang="en-US" dirty="0"/>
              <a:t> </a:t>
            </a:r>
            <a:r>
              <a:rPr lang="en-US" dirty="0" smtClean="0"/>
              <a:t>10 &amp; 11</a:t>
            </a:r>
            <a:r>
              <a:rPr lang="en-US" dirty="0"/>
              <a:t>)</a:t>
            </a:r>
          </a:p>
        </p:txBody>
      </p:sp>
      <p:pic>
        <p:nvPicPr>
          <p:cNvPr id="4" name="Picture 3" descr="Friedrich Nietzsche - Uncyclopedia, the content-free encyclo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143" y="2595817"/>
            <a:ext cx="2286000" cy="2889504"/>
          </a:xfrm>
          <a:prstGeom prst="rect">
            <a:avLst/>
          </a:prstGeom>
        </p:spPr>
      </p:pic>
    </p:spTree>
    <p:extLst>
      <p:ext uri="{BB962C8B-B14F-4D97-AF65-F5344CB8AC3E}">
        <p14:creationId xmlns:p14="http://schemas.microsoft.com/office/powerpoint/2010/main" val="4285984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Self-Creation</a:t>
            </a:r>
            <a:endParaRPr lang="en-US" dirty="0"/>
          </a:p>
        </p:txBody>
      </p:sp>
      <p:sp>
        <p:nvSpPr>
          <p:cNvPr id="3" name="Content Placeholder 2"/>
          <p:cNvSpPr>
            <a:spLocks noGrp="1"/>
          </p:cNvSpPr>
          <p:nvPr>
            <p:ph idx="1"/>
          </p:nvPr>
        </p:nvSpPr>
        <p:spPr>
          <a:xfrm>
            <a:off x="2231136" y="2638044"/>
            <a:ext cx="5714259" cy="3101983"/>
          </a:xfrm>
        </p:spPr>
        <p:txBody>
          <a:bodyPr>
            <a:normAutofit fontScale="92500" lnSpcReduction="20000"/>
          </a:bodyPr>
          <a:lstStyle/>
          <a:p>
            <a:pPr marL="0" indent="0">
              <a:buNone/>
            </a:pPr>
            <a:r>
              <a:rPr lang="en-US" sz="2400" dirty="0" err="1" smtClean="0"/>
              <a:t>Übermenschen</a:t>
            </a:r>
            <a:r>
              <a:rPr lang="en-US" sz="2400" dirty="0" smtClean="0"/>
              <a:t> create themselves:</a:t>
            </a:r>
          </a:p>
          <a:p>
            <a:r>
              <a:rPr lang="en-US" dirty="0" smtClean="0"/>
              <a:t>“Let us therefore limit ourselves to the purification of our opinions and evaluations and to the </a:t>
            </a:r>
            <a:r>
              <a:rPr lang="en-US" i="1" dirty="0" smtClean="0"/>
              <a:t>creation of our own new tables of values</a:t>
            </a:r>
            <a:r>
              <a:rPr lang="en-US" dirty="0" smtClean="0"/>
              <a:t>…We, however, </a:t>
            </a:r>
            <a:r>
              <a:rPr lang="en-US" i="1" dirty="0" smtClean="0"/>
              <a:t>want to be those who we are</a:t>
            </a:r>
            <a:r>
              <a:rPr lang="en-US" dirty="0" smtClean="0"/>
              <a:t>--the new, the unique, the incomparable, those who give themselves their own law, those who create themselves.” (</a:t>
            </a:r>
            <a:r>
              <a:rPr lang="en-US" i="1" dirty="0" smtClean="0"/>
              <a:t>Gay Science</a:t>
            </a:r>
            <a:r>
              <a:rPr lang="en-US" dirty="0" smtClean="0"/>
              <a:t>, § 335)</a:t>
            </a:r>
          </a:p>
          <a:p>
            <a:r>
              <a:rPr lang="en-US" dirty="0" smtClean="0"/>
              <a:t>“In man, </a:t>
            </a:r>
            <a:r>
              <a:rPr lang="en-US" i="1" dirty="0" smtClean="0"/>
              <a:t>creature</a:t>
            </a:r>
            <a:r>
              <a:rPr lang="en-US" dirty="0" smtClean="0"/>
              <a:t> and </a:t>
            </a:r>
            <a:r>
              <a:rPr lang="en-US" i="1" dirty="0" smtClean="0"/>
              <a:t>creator</a:t>
            </a:r>
            <a:r>
              <a:rPr lang="en-US" dirty="0" smtClean="0"/>
              <a:t> are united: in man there is matter, fragment, excess, clay, dirt, nonsense, chaos; but in man there is also creator, </a:t>
            </a:r>
            <a:r>
              <a:rPr lang="en-US" dirty="0" err="1" smtClean="0"/>
              <a:t>formgiver</a:t>
            </a:r>
            <a:r>
              <a:rPr lang="en-US" dirty="0" smtClean="0"/>
              <a:t>, hammer hardness, spectator divinity and the seventh day—do you understand this contrast?” (</a:t>
            </a:r>
            <a:r>
              <a:rPr lang="en-US" i="1" dirty="0" smtClean="0"/>
              <a:t>Beyond Good and Evil</a:t>
            </a:r>
            <a:r>
              <a:rPr lang="en-US" dirty="0" smtClean="0"/>
              <a:t>, § 225)</a:t>
            </a:r>
            <a:endParaRPr lang="en-US" dirty="0"/>
          </a:p>
        </p:txBody>
      </p:sp>
      <p:pic>
        <p:nvPicPr>
          <p:cNvPr id="4" name="Picture 3" descr="Pottery Wheel | Mr.Dey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3081" y="3256145"/>
            <a:ext cx="2796989" cy="1865780"/>
          </a:xfrm>
          <a:prstGeom prst="rect">
            <a:avLst/>
          </a:prstGeom>
        </p:spPr>
      </p:pic>
    </p:spTree>
    <p:extLst>
      <p:ext uri="{BB962C8B-B14F-4D97-AF65-F5344CB8AC3E}">
        <p14:creationId xmlns:p14="http://schemas.microsoft.com/office/powerpoint/2010/main" val="585333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2231136" y="2638044"/>
            <a:ext cx="6177601" cy="3101983"/>
          </a:xfrm>
        </p:spPr>
        <p:txBody>
          <a:bodyPr>
            <a:normAutofit fontScale="92500" lnSpcReduction="10000"/>
          </a:bodyPr>
          <a:lstStyle/>
          <a:p>
            <a:pPr marL="0" indent="0">
              <a:buNone/>
            </a:pPr>
            <a:r>
              <a:rPr lang="en-US" sz="2200" dirty="0" smtClean="0"/>
              <a:t>Nietzsche </a:t>
            </a:r>
            <a:r>
              <a:rPr lang="en-US" sz="2200" dirty="0"/>
              <a:t>thought </a:t>
            </a:r>
            <a:r>
              <a:rPr lang="en-US" sz="2200" dirty="0" smtClean="0"/>
              <a:t>Napoleon, Caesar, and Goethe embodied the values of the </a:t>
            </a:r>
            <a:r>
              <a:rPr lang="en-US" altLang="zh-CN" sz="2400" i="1" dirty="0" err="1"/>
              <a:t>Übermensch</a:t>
            </a:r>
            <a:r>
              <a:rPr lang="en-US" sz="2200" dirty="0" smtClean="0"/>
              <a:t>.</a:t>
            </a:r>
          </a:p>
          <a:p>
            <a:r>
              <a:rPr lang="en-US" sz="1700" dirty="0" smtClean="0"/>
              <a:t>Goethe shows how the </a:t>
            </a:r>
            <a:r>
              <a:rPr lang="en-US" sz="1700" dirty="0" err="1" smtClean="0"/>
              <a:t>Übermensch</a:t>
            </a:r>
            <a:r>
              <a:rPr lang="en-US" sz="1700" dirty="0" smtClean="0"/>
              <a:t> need not be a warrior &amp; can indeed be tolerant with the right motivation: </a:t>
            </a:r>
            <a:r>
              <a:rPr lang="en-US" sz="1700" dirty="0"/>
              <a:t> </a:t>
            </a:r>
            <a:r>
              <a:rPr lang="en-US" sz="1700" dirty="0" smtClean="0"/>
              <a:t>“What he aspired to was </a:t>
            </a:r>
            <a:r>
              <a:rPr lang="en-US" sz="1700" i="1" dirty="0" smtClean="0"/>
              <a:t>totality</a:t>
            </a:r>
            <a:r>
              <a:rPr lang="en-US" sz="1700" dirty="0" smtClean="0"/>
              <a:t>; he strove against the separation of reason, sensuality, feeling, will…he disciplined himself as a whole, he </a:t>
            </a:r>
            <a:r>
              <a:rPr lang="en-US" sz="1700" i="1" dirty="0" smtClean="0"/>
              <a:t>created </a:t>
            </a:r>
            <a:r>
              <a:rPr lang="en-US" sz="1700" dirty="0" smtClean="0"/>
              <a:t>himself…Goethe conceived of a strong, highly cultured human being, skilled in all physical accomplishments, who, keeping </a:t>
            </a:r>
            <a:r>
              <a:rPr lang="en-US" sz="1700" dirty="0" smtClean="0"/>
              <a:t>himself </a:t>
            </a:r>
            <a:r>
              <a:rPr lang="en-US" sz="1700" dirty="0" smtClean="0"/>
              <a:t>in check and having reverence for himself, dares to allow himself the whole compass and well of naturalness, who is strong enough for freedom; a man of tolerance, not out of weakness, but out of strength..” (</a:t>
            </a:r>
            <a:r>
              <a:rPr lang="en-US" sz="1700" i="1" dirty="0" smtClean="0"/>
              <a:t>Twilight of the Idols, </a:t>
            </a:r>
            <a:r>
              <a:rPr lang="en-US" sz="1700" dirty="0" smtClean="0"/>
              <a:t>§ 49) </a:t>
            </a:r>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645701" y="2884235"/>
            <a:ext cx="1401915" cy="1808922"/>
          </a:xfrm>
          <a:prstGeom prst="rect">
            <a:avLst/>
          </a:prstGeom>
        </p:spPr>
      </p:pic>
      <p:sp>
        <p:nvSpPr>
          <p:cNvPr id="5" name="TextBox 4"/>
          <p:cNvSpPr txBox="1"/>
          <p:nvPr/>
        </p:nvSpPr>
        <p:spPr>
          <a:xfrm>
            <a:off x="4251158" y="5868736"/>
            <a:ext cx="1824688" cy="584776"/>
          </a:xfrm>
          <a:prstGeom prst="rect">
            <a:avLst/>
          </a:prstGeom>
          <a:noFill/>
        </p:spPr>
        <p:txBody>
          <a:bodyPr wrap="none" rtlCol="0">
            <a:spAutoFit/>
          </a:bodyPr>
          <a:lstStyle/>
          <a:p>
            <a:r>
              <a:rPr lang="en-US" sz="1400" dirty="0" smtClean="0"/>
              <a:t>(See </a:t>
            </a:r>
            <a:r>
              <a:rPr lang="en-US" sz="1400" dirty="0"/>
              <a:t>Kaufmann, p. 316)</a:t>
            </a:r>
          </a:p>
          <a:p>
            <a:endParaRPr lang="en-US" dirty="0"/>
          </a:p>
        </p:txBody>
      </p:sp>
    </p:spTree>
    <p:extLst>
      <p:ext uri="{BB962C8B-B14F-4D97-AF65-F5344CB8AC3E}">
        <p14:creationId xmlns:p14="http://schemas.microsoft.com/office/powerpoint/2010/main" val="3805164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Grand style</a:t>
            </a:r>
            <a:endParaRPr lang="zh-CN" altLang="en-US" dirty="0"/>
          </a:p>
        </p:txBody>
      </p:sp>
      <p:sp>
        <p:nvSpPr>
          <p:cNvPr id="3" name="Content Placeholder 2"/>
          <p:cNvSpPr>
            <a:spLocks noGrp="1"/>
          </p:cNvSpPr>
          <p:nvPr>
            <p:ph sz="half" idx="1"/>
          </p:nvPr>
        </p:nvSpPr>
        <p:spPr>
          <a:xfrm>
            <a:off x="1581912" y="2638044"/>
            <a:ext cx="5507820" cy="3101982"/>
          </a:xfrm>
        </p:spPr>
        <p:txBody>
          <a:bodyPr>
            <a:normAutofit/>
          </a:bodyPr>
          <a:lstStyle/>
          <a:p>
            <a:pPr marL="0" indent="0">
              <a:buNone/>
            </a:pPr>
            <a:r>
              <a:rPr lang="en-US" altLang="zh-CN" dirty="0" smtClean="0"/>
              <a:t>“The highest feeling of power and security finds expression in that which possesses </a:t>
            </a:r>
            <a:r>
              <a:rPr lang="en-US" altLang="zh-CN" i="1" dirty="0" smtClean="0"/>
              <a:t>grand style</a:t>
            </a:r>
            <a:r>
              <a:rPr lang="en-US" altLang="zh-CN" dirty="0" smtClean="0"/>
              <a:t>. Power which no longer requires proving; which disdains to please; which is slow to answer; which is </a:t>
            </a:r>
            <a:r>
              <a:rPr lang="en-US" altLang="zh-CN" dirty="0" smtClean="0"/>
              <a:t>conscious </a:t>
            </a:r>
            <a:r>
              <a:rPr lang="en-US" altLang="zh-CN" dirty="0" smtClean="0"/>
              <a:t>of no witness around it; which lives oblivious of the existence of any opposition; which reposes in </a:t>
            </a:r>
            <a:r>
              <a:rPr lang="en-US" altLang="zh-CN" i="1" dirty="0" smtClean="0"/>
              <a:t>itself</a:t>
            </a:r>
            <a:r>
              <a:rPr lang="en-US" altLang="zh-CN" dirty="0" smtClean="0"/>
              <a:t>, fatalistic, a law among laws: </a:t>
            </a:r>
            <a:r>
              <a:rPr lang="en-US" altLang="zh-CN" i="1" dirty="0" smtClean="0"/>
              <a:t>that </a:t>
            </a:r>
            <a:r>
              <a:rPr lang="en-US" altLang="zh-CN" dirty="0" smtClean="0"/>
              <a:t>is what speaks of itself in the form of grand style.” </a:t>
            </a:r>
          </a:p>
          <a:p>
            <a:pPr marL="0" indent="0">
              <a:buNone/>
            </a:pPr>
            <a:r>
              <a:rPr lang="en-US" altLang="zh-CN" sz="1600" dirty="0" smtClean="0"/>
              <a:t>(</a:t>
            </a:r>
            <a:r>
              <a:rPr lang="en-US" altLang="zh-CN" sz="1600" i="1" dirty="0" err="1" smtClean="0"/>
              <a:t>Twighlight</a:t>
            </a:r>
            <a:r>
              <a:rPr lang="en-US" altLang="zh-CN" sz="1600" i="1" dirty="0" smtClean="0"/>
              <a:t> of the Idols</a:t>
            </a:r>
            <a:r>
              <a:rPr lang="en-US" altLang="zh-CN" sz="1600" dirty="0" smtClean="0"/>
              <a:t>, “Expeditions of an Untimely Man,” §11; cf. Ferry, pp. 84-93).</a:t>
            </a:r>
            <a:endParaRPr lang="zh-CN" altLang="en-US" sz="1600" dirty="0"/>
          </a:p>
        </p:txBody>
      </p:sp>
      <p:pic>
        <p:nvPicPr>
          <p:cNvPr id="5" name="Content Placeholder 4" descr="File:Vincent &lt;strong&gt;van&lt;/strong&gt; &lt;strong&gt;Gogh&lt;/strong&gt; - National Gallery of &lt;strong&gt;Art&lt;/strong&gt;.JPG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88054" y="2638425"/>
            <a:ext cx="2372042" cy="3101975"/>
          </a:xfrm>
        </p:spPr>
      </p:pic>
    </p:spTree>
    <p:extLst>
      <p:ext uri="{BB962C8B-B14F-4D97-AF65-F5344CB8AC3E}">
        <p14:creationId xmlns:p14="http://schemas.microsoft.com/office/powerpoint/2010/main" val="1969919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übermensch</a:t>
            </a:r>
            <a:r>
              <a:rPr lang="en-US" dirty="0" smtClean="0"/>
              <a:t> as end, not means</a:t>
            </a:r>
            <a:endParaRPr lang="en-US" dirty="0"/>
          </a:p>
        </p:txBody>
      </p:sp>
      <p:sp>
        <p:nvSpPr>
          <p:cNvPr id="3" name="Content Placeholder 2"/>
          <p:cNvSpPr>
            <a:spLocks noGrp="1"/>
          </p:cNvSpPr>
          <p:nvPr>
            <p:ph idx="1"/>
          </p:nvPr>
        </p:nvSpPr>
        <p:spPr/>
        <p:txBody>
          <a:bodyPr/>
          <a:lstStyle/>
          <a:p>
            <a:pPr marL="0" indent="0">
              <a:buNone/>
            </a:pPr>
            <a:r>
              <a:rPr lang="en-US" sz="2000" dirty="0" smtClean="0"/>
              <a:t>The </a:t>
            </a:r>
            <a:r>
              <a:rPr lang="en-US" sz="2000" dirty="0" err="1" smtClean="0"/>
              <a:t>Übermensch</a:t>
            </a:r>
            <a:r>
              <a:rPr lang="en-US" sz="2000" dirty="0" smtClean="0"/>
              <a:t> is </a:t>
            </a:r>
            <a:r>
              <a:rPr lang="en-US" sz="2000" i="1" dirty="0" smtClean="0"/>
              <a:t>neither </a:t>
            </a:r>
            <a:r>
              <a:rPr lang="en-US" sz="2000" dirty="0" smtClean="0"/>
              <a:t>valued </a:t>
            </a:r>
            <a:r>
              <a:rPr lang="en-US" sz="2000" dirty="0"/>
              <a:t>as a means to some further end, e.g., survival of the species or political </a:t>
            </a:r>
            <a:r>
              <a:rPr lang="en-US" sz="2000" dirty="0" smtClean="0"/>
              <a:t>revolution</a:t>
            </a:r>
            <a:r>
              <a:rPr lang="en-US" sz="2000" dirty="0"/>
              <a:t> </a:t>
            </a:r>
            <a:r>
              <a:rPr lang="en-US" sz="2000" dirty="0" smtClean="0"/>
              <a:t>nor is the </a:t>
            </a:r>
            <a:r>
              <a:rPr lang="en-US" sz="2000" dirty="0" err="1" smtClean="0"/>
              <a:t>Übermensch</a:t>
            </a:r>
            <a:r>
              <a:rPr lang="en-US" sz="2000" dirty="0" smtClean="0"/>
              <a:t> another species that evolves out of human beings. </a:t>
            </a:r>
          </a:p>
          <a:p>
            <a:pPr marL="0" indent="0">
              <a:buNone/>
            </a:pPr>
            <a:r>
              <a:rPr lang="en-US" sz="1600" dirty="0" smtClean="0"/>
              <a:t>“For Nietzsche, the overman does not have instrumental value for the maintenance of society: he is valuable in himself because he embodies the state of being that has the only ultimate value there is; and society is censured insofar as it insists on conformity and impedes his development” (Kaufmann, pp. 313-4).</a:t>
            </a:r>
          </a:p>
        </p:txBody>
      </p:sp>
    </p:spTree>
    <p:extLst>
      <p:ext uri="{BB962C8B-B14F-4D97-AF65-F5344CB8AC3E}">
        <p14:creationId xmlns:p14="http://schemas.microsoft.com/office/powerpoint/2010/main" val="2518381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Two versions of foundationalism</a:t>
            </a:r>
            <a:endParaRPr lang="zh-CN" altLang="en-US" dirty="0"/>
          </a:p>
        </p:txBody>
      </p:sp>
      <p:pic>
        <p:nvPicPr>
          <p:cNvPr id="5" name="Content Placeholder 4" descr="Datei:SA 22659-René Descartes (1595-1650).jpg – Wikipedia"/>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51969" y="2638425"/>
            <a:ext cx="2530325" cy="3101975"/>
          </a:xfrm>
        </p:spPr>
      </p:pic>
      <p:pic>
        <p:nvPicPr>
          <p:cNvPr id="6" name="Content Placeholder 5" descr="Avatares de la vida a traves de los ojos de un gato : Los ..."/>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00986" y="2638425"/>
            <a:ext cx="2146178" cy="3101975"/>
          </a:xfrm>
        </p:spPr>
      </p:pic>
    </p:spTree>
    <p:extLst>
      <p:ext uri="{BB962C8B-B14F-4D97-AF65-F5344CB8AC3E}">
        <p14:creationId xmlns:p14="http://schemas.microsoft.com/office/powerpoint/2010/main" val="376580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eternal recurrence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6351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 ways to think about history</a:t>
            </a:r>
            <a:endParaRPr lang="zh-CN" altLang="en-US" dirty="0"/>
          </a:p>
        </p:txBody>
      </p:sp>
      <p:graphicFrame>
        <p:nvGraphicFramePr>
          <p:cNvPr id="6" name="Content Placeholder 5"/>
          <p:cNvGraphicFramePr>
            <a:graphicFrameLocks noGrp="1"/>
          </p:cNvGraphicFramePr>
          <p:nvPr>
            <p:ph idx="1"/>
            <p:extLst/>
          </p:nvPr>
        </p:nvGraphicFramePr>
        <p:xfrm>
          <a:off x="3916874" y="2663477"/>
          <a:ext cx="4358252"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847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Universe as hour-glass</a:t>
            </a:r>
            <a:endParaRPr lang="zh-CN" altLang="en-US" dirty="0"/>
          </a:p>
        </p:txBody>
      </p:sp>
      <p:sp>
        <p:nvSpPr>
          <p:cNvPr id="3" name="Content Placeholder 2"/>
          <p:cNvSpPr>
            <a:spLocks noGrp="1"/>
          </p:cNvSpPr>
          <p:nvPr>
            <p:ph sz="half" idx="1"/>
          </p:nvPr>
        </p:nvSpPr>
        <p:spPr>
          <a:xfrm>
            <a:off x="1581912" y="2638044"/>
            <a:ext cx="5056883" cy="3101982"/>
          </a:xfrm>
        </p:spPr>
        <p:txBody>
          <a:bodyPr/>
          <a:lstStyle/>
          <a:p>
            <a:pPr marL="0" indent="0">
              <a:buNone/>
            </a:pPr>
            <a:r>
              <a:rPr lang="en-US" altLang="zh-CN" dirty="0" smtClean="0"/>
              <a:t>“we know what you teach: that all things recur eternally and we ourselves within them, and that we have already existed an infinite number of times before and all things with us...like an hour-glass, turn itself over again and again, so that it may run down and run out anew.” (</a:t>
            </a:r>
            <a:r>
              <a:rPr lang="en-US" altLang="zh-CN" i="1" dirty="0" smtClean="0"/>
              <a:t>Zarathustra</a:t>
            </a:r>
            <a:r>
              <a:rPr lang="en-US" altLang="zh-CN" dirty="0" smtClean="0"/>
              <a:t> III, “The Convalescent”)</a:t>
            </a:r>
            <a:endParaRPr lang="zh-CN" altLang="en-US" dirty="0"/>
          </a:p>
        </p:txBody>
      </p:sp>
      <p:pic>
        <p:nvPicPr>
          <p:cNvPr id="5" name="Content Placeholder 4" descr="3D &lt;strong&gt;Hourglass&lt;/strong&gt; | Photoshop 3D"/>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23088" y="2638425"/>
            <a:ext cx="3101975" cy="3101975"/>
          </a:xfrm>
        </p:spPr>
      </p:pic>
    </p:spTree>
    <p:extLst>
      <p:ext uri="{BB962C8B-B14F-4D97-AF65-F5344CB8AC3E}">
        <p14:creationId xmlns:p14="http://schemas.microsoft.com/office/powerpoint/2010/main" val="541528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Amor </a:t>
            </a:r>
            <a:r>
              <a:rPr lang="en-US" altLang="zh-CN" dirty="0" err="1" smtClean="0"/>
              <a:t>fati</a:t>
            </a:r>
            <a:endParaRPr lang="zh-CN" altLang="en-US" dirty="0"/>
          </a:p>
        </p:txBody>
      </p:sp>
      <p:sp>
        <p:nvSpPr>
          <p:cNvPr id="3" name="Content Placeholder 2"/>
          <p:cNvSpPr>
            <a:spLocks noGrp="1"/>
          </p:cNvSpPr>
          <p:nvPr>
            <p:ph idx="1"/>
          </p:nvPr>
        </p:nvSpPr>
        <p:spPr/>
        <p:txBody>
          <a:bodyPr>
            <a:normAutofit fontScale="92500"/>
          </a:bodyPr>
          <a:lstStyle/>
          <a:p>
            <a:r>
              <a:rPr lang="en-US" altLang="zh-CN" dirty="0"/>
              <a:t>“My formula for greatness in a human being is </a:t>
            </a:r>
            <a:r>
              <a:rPr lang="en-US" altLang="zh-CN" i="1" dirty="0" err="1"/>
              <a:t>amor</a:t>
            </a:r>
            <a:r>
              <a:rPr lang="en-US" altLang="zh-CN" i="1" dirty="0"/>
              <a:t> </a:t>
            </a:r>
            <a:r>
              <a:rPr lang="en-US" altLang="zh-CN" i="1" dirty="0" err="1"/>
              <a:t>fati</a:t>
            </a:r>
            <a:r>
              <a:rPr lang="en-US" altLang="zh-CN" dirty="0"/>
              <a:t>: that one wants nothing to be different, not forward, not backward, not in all eternity. Not merely to bear what is necessary, still less conceal it…but </a:t>
            </a:r>
            <a:r>
              <a:rPr lang="en-US" altLang="zh-CN" i="1" dirty="0"/>
              <a:t>love</a:t>
            </a:r>
            <a:r>
              <a:rPr lang="en-US" altLang="zh-CN" dirty="0"/>
              <a:t> it.” (</a:t>
            </a:r>
            <a:r>
              <a:rPr lang="en-US" altLang="zh-CN" i="1" dirty="0"/>
              <a:t>Ecce Homo</a:t>
            </a:r>
            <a:r>
              <a:rPr lang="en-US" altLang="zh-CN" dirty="0"/>
              <a:t>, </a:t>
            </a:r>
            <a:r>
              <a:rPr lang="en-US" altLang="zh-CN" dirty="0" smtClean="0"/>
              <a:t>“Why </a:t>
            </a:r>
            <a:r>
              <a:rPr lang="en-US" altLang="zh-CN" dirty="0"/>
              <a:t>I am So </a:t>
            </a:r>
            <a:r>
              <a:rPr lang="en-US" altLang="zh-CN" dirty="0" smtClean="0"/>
              <a:t>Clever” </a:t>
            </a:r>
            <a:r>
              <a:rPr lang="en-US" altLang="zh-CN" dirty="0"/>
              <a:t>10)</a:t>
            </a:r>
            <a:endParaRPr lang="zh-CN" altLang="en-US" dirty="0"/>
          </a:p>
          <a:p>
            <a:r>
              <a:rPr lang="en-US" altLang="zh-CN" dirty="0" smtClean="0"/>
              <a:t>“Did you ever say Yes to one joy? O my friends, then you said Yes to </a:t>
            </a:r>
            <a:r>
              <a:rPr lang="en-US" altLang="zh-CN" i="1" dirty="0" smtClean="0"/>
              <a:t>all</a:t>
            </a:r>
            <a:r>
              <a:rPr lang="en-US" altLang="zh-CN" dirty="0" smtClean="0"/>
              <a:t> woe as well. All things are chained and entwined together, all things are in love; if ever you wanted one moment twice, if ever you said ‘You please me, happiness, instant, moment!’ then you wanted </a:t>
            </a:r>
            <a:r>
              <a:rPr lang="en-US" altLang="zh-CN" i="1" dirty="0" smtClean="0"/>
              <a:t>everything</a:t>
            </a:r>
            <a:r>
              <a:rPr lang="en-US" altLang="zh-CN" dirty="0" smtClean="0"/>
              <a:t> to return! You wanted everything anew, everything eternal, everything chained, entwined together, everything in love, O that is how you </a:t>
            </a:r>
            <a:r>
              <a:rPr lang="en-US" altLang="zh-CN" i="1" dirty="0" smtClean="0"/>
              <a:t>loved </a:t>
            </a:r>
            <a:r>
              <a:rPr lang="en-US" altLang="zh-CN" dirty="0" smtClean="0"/>
              <a:t>the world, you everlasting men, loved it eternally, and for all time: and you say even to woe: ‘Go, but return!’ </a:t>
            </a:r>
            <a:r>
              <a:rPr lang="en-US" altLang="zh-CN" i="1" dirty="0" smtClean="0"/>
              <a:t>For all joy wants—eternity!</a:t>
            </a:r>
            <a:r>
              <a:rPr lang="en-US" altLang="zh-CN" dirty="0" smtClean="0"/>
              <a:t>” (</a:t>
            </a:r>
            <a:r>
              <a:rPr lang="en-US" altLang="zh-CN" i="1" dirty="0" smtClean="0"/>
              <a:t>Zarathustra</a:t>
            </a:r>
            <a:r>
              <a:rPr lang="en-US" altLang="zh-CN" dirty="0" smtClean="0"/>
              <a:t> IV, “Intoxicated Song”)</a:t>
            </a:r>
            <a:endParaRPr lang="zh-CN" altLang="en-US" dirty="0"/>
          </a:p>
        </p:txBody>
      </p:sp>
      <p:sp>
        <p:nvSpPr>
          <p:cNvPr id="4" name="Rectangle 3"/>
          <p:cNvSpPr/>
          <p:nvPr/>
        </p:nvSpPr>
        <p:spPr>
          <a:xfrm>
            <a:off x="5186456" y="6070770"/>
            <a:ext cx="1819088" cy="307777"/>
          </a:xfrm>
          <a:prstGeom prst="rect">
            <a:avLst/>
          </a:prstGeom>
        </p:spPr>
        <p:txBody>
          <a:bodyPr wrap="none">
            <a:spAutoFit/>
          </a:bodyPr>
          <a:lstStyle/>
          <a:p>
            <a:r>
              <a:rPr lang="en-US" altLang="zh-CN" sz="1400" dirty="0"/>
              <a:t>(See Kaufmann, </a:t>
            </a:r>
            <a:r>
              <a:rPr lang="en-US" altLang="zh-CN" sz="1400" dirty="0" err="1" smtClean="0"/>
              <a:t>ch.</a:t>
            </a:r>
            <a:r>
              <a:rPr lang="en-US" altLang="zh-CN" sz="1400" dirty="0" smtClean="0"/>
              <a:t> 11)</a:t>
            </a:r>
            <a:endParaRPr lang="en-US" altLang="zh-CN" sz="1400" dirty="0"/>
          </a:p>
        </p:txBody>
      </p:sp>
    </p:spTree>
    <p:extLst>
      <p:ext uri="{BB962C8B-B14F-4D97-AF65-F5344CB8AC3E}">
        <p14:creationId xmlns:p14="http://schemas.microsoft.com/office/powerpoint/2010/main" val="2487222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bibliography</a:t>
            </a:r>
            <a:endParaRPr lang="zh-CN" alt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altLang="zh-CN" dirty="0" smtClean="0"/>
              <a:t>Barret, W. (1958). </a:t>
            </a:r>
            <a:r>
              <a:rPr lang="en-US" altLang="zh-CN" i="1" dirty="0" smtClean="0"/>
              <a:t>Irrational Man: A Study in Existential Philosophy</a:t>
            </a:r>
            <a:r>
              <a:rPr lang="en-US" altLang="zh-CN" dirty="0" smtClean="0"/>
              <a:t>. Anchor Books</a:t>
            </a:r>
            <a:r>
              <a:rPr lang="en-US" altLang="zh-CN" dirty="0" smtClean="0"/>
              <a:t>.</a:t>
            </a:r>
          </a:p>
          <a:p>
            <a:pPr marL="0" indent="0">
              <a:buNone/>
            </a:pPr>
            <a:r>
              <a:rPr lang="en-US" altLang="zh-CN" dirty="0" smtClean="0"/>
              <a:t>Danto, A. (1965). </a:t>
            </a:r>
            <a:r>
              <a:rPr lang="en-US" altLang="zh-CN" i="1" dirty="0" smtClean="0"/>
              <a:t>Nietzsche as Philosopher</a:t>
            </a:r>
            <a:r>
              <a:rPr lang="en-US" altLang="zh-CN" dirty="0" smtClean="0"/>
              <a:t>. Columbia UP.</a:t>
            </a:r>
            <a:endParaRPr lang="en-US" altLang="zh-CN" dirty="0" smtClean="0"/>
          </a:p>
          <a:p>
            <a:pPr marL="0" indent="0">
              <a:buNone/>
            </a:pPr>
            <a:r>
              <a:rPr lang="en-US" altLang="zh-CN" dirty="0" smtClean="0"/>
              <a:t>Flynn, T. (2006). </a:t>
            </a:r>
            <a:r>
              <a:rPr lang="en-US" altLang="zh-CN" i="1" dirty="0" smtClean="0"/>
              <a:t>Existentialism: A Very Short Introduction</a:t>
            </a:r>
            <a:r>
              <a:rPr lang="en-US" altLang="zh-CN" dirty="0" smtClean="0"/>
              <a:t>. Oxford UP.</a:t>
            </a:r>
          </a:p>
          <a:p>
            <a:pPr marL="0" indent="0">
              <a:buNone/>
            </a:pPr>
            <a:r>
              <a:rPr lang="en-US" altLang="zh-CN" dirty="0"/>
              <a:t>Kaufmann (1974) </a:t>
            </a:r>
            <a:r>
              <a:rPr lang="en-US" altLang="zh-CN" i="1" dirty="0"/>
              <a:t>Nietzsche: Philosopher, Psychologist, and Anti-</a:t>
            </a:r>
            <a:br>
              <a:rPr lang="en-US" altLang="zh-CN" i="1" dirty="0"/>
            </a:br>
            <a:r>
              <a:rPr lang="en-US" altLang="zh-CN" i="1" dirty="0"/>
              <a:t>Christ. </a:t>
            </a:r>
            <a:r>
              <a:rPr lang="en-US" altLang="zh-CN" dirty="0"/>
              <a:t>Princeton University Press.</a:t>
            </a:r>
          </a:p>
          <a:p>
            <a:pPr marL="0" indent="0">
              <a:buNone/>
            </a:pPr>
            <a:r>
              <a:rPr lang="en-US" altLang="zh-CN" dirty="0"/>
              <a:t>Kaufmann (ed.) (2000) </a:t>
            </a:r>
            <a:r>
              <a:rPr lang="en-US" altLang="zh-CN" i="1" dirty="0"/>
              <a:t>Basic Writings of Nietzsche.</a:t>
            </a:r>
            <a:r>
              <a:rPr lang="en-US" altLang="zh-CN" dirty="0"/>
              <a:t> Modern Library</a:t>
            </a:r>
            <a:r>
              <a:rPr lang="en-US" altLang="zh-CN" dirty="0" smtClean="0"/>
              <a:t>.</a:t>
            </a:r>
          </a:p>
          <a:p>
            <a:pPr marL="0" indent="0">
              <a:buNone/>
            </a:pPr>
            <a:r>
              <a:rPr lang="en-US" altLang="zh-CN" dirty="0" err="1" smtClean="0"/>
              <a:t>Nehamas</a:t>
            </a:r>
            <a:r>
              <a:rPr lang="en-US" altLang="zh-CN" dirty="0" smtClean="0"/>
              <a:t>, A. (1985) </a:t>
            </a:r>
            <a:r>
              <a:rPr lang="en-US" altLang="zh-CN" i="1" dirty="0" smtClean="0"/>
              <a:t>Nietzsche: Life as Literature</a:t>
            </a:r>
            <a:r>
              <a:rPr lang="en-US" altLang="zh-CN" dirty="0" smtClean="0"/>
              <a:t>. Harvard UP.</a:t>
            </a:r>
            <a:endParaRPr lang="en-US" altLang="zh-CN" dirty="0" smtClean="0"/>
          </a:p>
          <a:p>
            <a:pPr marL="0" indent="0">
              <a:buNone/>
            </a:pPr>
            <a:r>
              <a:rPr lang="en-US" altLang="zh-CN" dirty="0" smtClean="0"/>
              <a:t>Nietzsche (1974 [1882]) </a:t>
            </a:r>
            <a:r>
              <a:rPr lang="en-US" altLang="zh-CN" i="1" dirty="0" smtClean="0"/>
              <a:t>The Gay Science</a:t>
            </a:r>
            <a:r>
              <a:rPr lang="en-US" altLang="zh-CN" dirty="0" smtClean="0"/>
              <a:t>, trans. Kaufmann. Vintage.</a:t>
            </a:r>
            <a:endParaRPr lang="en-US" altLang="zh-CN" dirty="0"/>
          </a:p>
          <a:p>
            <a:pPr marL="0" indent="0">
              <a:buNone/>
            </a:pPr>
            <a:r>
              <a:rPr lang="en-US" altLang="zh-CN" dirty="0"/>
              <a:t>Nietzsche (1968 [1889/1895]) </a:t>
            </a:r>
            <a:r>
              <a:rPr lang="en-US" altLang="zh-CN" i="1" dirty="0"/>
              <a:t>Twilight of the Idols </a:t>
            </a:r>
            <a:r>
              <a:rPr lang="en-US" altLang="zh-CN" dirty="0"/>
              <a:t>and </a:t>
            </a:r>
            <a:r>
              <a:rPr lang="en-US" altLang="zh-CN" i="1" dirty="0"/>
              <a:t>The Anti-Christ</a:t>
            </a:r>
            <a:r>
              <a:rPr lang="en-US" altLang="zh-CN" dirty="0"/>
              <a:t>, trans. </a:t>
            </a:r>
            <a:r>
              <a:rPr lang="en-US" altLang="zh-CN" dirty="0" err="1"/>
              <a:t>Hollingdale</a:t>
            </a:r>
            <a:r>
              <a:rPr lang="en-US" altLang="zh-CN" dirty="0"/>
              <a:t>. Penguin.</a:t>
            </a:r>
          </a:p>
          <a:p>
            <a:pPr marL="0" indent="0">
              <a:buNone/>
            </a:pPr>
            <a:endParaRPr lang="en-US" altLang="zh-CN" dirty="0" smtClean="0"/>
          </a:p>
          <a:p>
            <a:pPr marL="0" indent="0">
              <a:buNone/>
            </a:pPr>
            <a:endParaRPr lang="zh-CN" altLang="en-US" dirty="0"/>
          </a:p>
        </p:txBody>
      </p:sp>
    </p:spTree>
    <p:extLst>
      <p:ext uri="{BB962C8B-B14F-4D97-AF65-F5344CB8AC3E}">
        <p14:creationId xmlns:p14="http://schemas.microsoft.com/office/powerpoint/2010/main" val="378816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Nietzsche’s life &amp; work</a:t>
            </a:r>
            <a:endParaRPr lang="zh-CN" altLang="en-US" dirty="0"/>
          </a:p>
        </p:txBody>
      </p:sp>
      <p:sp>
        <p:nvSpPr>
          <p:cNvPr id="3" name="Text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77096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Friedrich Nietzsche </a:t>
            </a:r>
            <a:br>
              <a:rPr lang="en-US" altLang="zh-CN" dirty="0"/>
            </a:br>
            <a:r>
              <a:rPr lang="en-US" altLang="zh-CN" dirty="0"/>
              <a:t>(1844-1900)</a:t>
            </a:r>
            <a:endParaRPr lang="zh-CN" altLang="en-US" dirty="0"/>
          </a:p>
        </p:txBody>
      </p:sp>
      <p:pic>
        <p:nvPicPr>
          <p:cNvPr id="5" name="Content Placeholder 4" descr="ravenseniors - AP TS 2013 Friedrich &lt;strong&gt;Nietzsche&lt;/strong&gt;"/>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76341" y="2638425"/>
            <a:ext cx="2481580" cy="3101975"/>
          </a:xfrm>
        </p:spPr>
      </p:pic>
      <p:sp>
        <p:nvSpPr>
          <p:cNvPr id="4" name="Content Placeholder 3"/>
          <p:cNvSpPr>
            <a:spLocks noGrp="1"/>
          </p:cNvSpPr>
          <p:nvPr>
            <p:ph sz="half" idx="2"/>
          </p:nvPr>
        </p:nvSpPr>
        <p:spPr>
          <a:xfrm>
            <a:off x="5168349" y="2638044"/>
            <a:ext cx="5440214" cy="3101982"/>
          </a:xfrm>
        </p:spPr>
        <p:txBody>
          <a:bodyPr>
            <a:normAutofit fontScale="92500"/>
          </a:bodyPr>
          <a:lstStyle/>
          <a:p>
            <a:pPr marL="285750" indent="-285750"/>
            <a:r>
              <a:rPr lang="en-US" altLang="zh-CN" dirty="0"/>
              <a:t>Born in </a:t>
            </a:r>
            <a:r>
              <a:rPr lang="en-US" altLang="zh-CN" dirty="0" err="1"/>
              <a:t>Roecken</a:t>
            </a:r>
            <a:r>
              <a:rPr lang="en-US" altLang="zh-CN" dirty="0"/>
              <a:t>, Germany to the family of a Christian minister.</a:t>
            </a:r>
          </a:p>
          <a:p>
            <a:pPr marL="285750" indent="-285750"/>
            <a:r>
              <a:rPr lang="en-US" altLang="zh-CN" dirty="0"/>
              <a:t>Father dies at the age of 5</a:t>
            </a:r>
          </a:p>
          <a:p>
            <a:pPr marL="285750" indent="-285750"/>
            <a:r>
              <a:rPr lang="en-US" altLang="zh-CN" dirty="0"/>
              <a:t>Appointed to Professorship in Classical Philology at the University of Basel at age 25.</a:t>
            </a:r>
          </a:p>
          <a:p>
            <a:pPr marL="285750" indent="-285750"/>
            <a:r>
              <a:rPr lang="en-US" altLang="zh-CN" dirty="0"/>
              <a:t>Friends with Richard Wagner until public falling out.</a:t>
            </a:r>
          </a:p>
          <a:p>
            <a:pPr marL="285750" indent="-285750"/>
            <a:r>
              <a:rPr lang="en-US" altLang="zh-CN" dirty="0"/>
              <a:t>Retires from the University of Basel for health reasons at 35.</a:t>
            </a:r>
          </a:p>
          <a:p>
            <a:pPr marL="285750" indent="-285750"/>
            <a:r>
              <a:rPr lang="en-US" altLang="zh-CN" dirty="0"/>
              <a:t>Suffers mental collapse in 1889 ending his writing career</a:t>
            </a:r>
            <a:r>
              <a:rPr lang="en-US" altLang="zh-CN" dirty="0" smtClean="0"/>
              <a:t>.</a:t>
            </a:r>
            <a:endParaRPr lang="en-US" altLang="zh-CN" dirty="0"/>
          </a:p>
        </p:txBody>
      </p:sp>
    </p:spTree>
    <p:extLst>
      <p:ext uri="{BB962C8B-B14F-4D97-AF65-F5344CB8AC3E}">
        <p14:creationId xmlns:p14="http://schemas.microsoft.com/office/powerpoint/2010/main" val="2108966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Major Publications by Nietzsche</a:t>
            </a:r>
            <a:endParaRPr lang="en-US" dirty="0"/>
          </a:p>
        </p:txBody>
      </p:sp>
      <p:sp>
        <p:nvSpPr>
          <p:cNvPr id="3" name="Content Placeholder 2"/>
          <p:cNvSpPr>
            <a:spLocks noGrp="1"/>
          </p:cNvSpPr>
          <p:nvPr>
            <p:ph idx="1"/>
          </p:nvPr>
        </p:nvSpPr>
        <p:spPr>
          <a:xfrm>
            <a:off x="2209801" y="2281473"/>
            <a:ext cx="3776870" cy="3844691"/>
          </a:xfrm>
        </p:spPr>
        <p:txBody>
          <a:bodyPr>
            <a:normAutofit fontScale="92500" lnSpcReduction="20000"/>
          </a:bodyPr>
          <a:lstStyle/>
          <a:p>
            <a:pPr>
              <a:buFont typeface="Arial" panose="020B0604020202020204" pitchFamily="34" charset="0"/>
              <a:buChar char="•"/>
            </a:pPr>
            <a:r>
              <a:rPr lang="en-US" dirty="0" smtClean="0"/>
              <a:t>(1872) </a:t>
            </a:r>
            <a:r>
              <a:rPr lang="en-US" i="1" dirty="0" smtClean="0"/>
              <a:t>Birth of Tragedy</a:t>
            </a:r>
          </a:p>
          <a:p>
            <a:pPr>
              <a:buFont typeface="Arial" panose="020B0604020202020204" pitchFamily="34" charset="0"/>
              <a:buChar char="•"/>
            </a:pPr>
            <a:r>
              <a:rPr lang="en-US" dirty="0" smtClean="0"/>
              <a:t>(1878) </a:t>
            </a:r>
            <a:r>
              <a:rPr lang="en-US" i="1" dirty="0" smtClean="0"/>
              <a:t>Human, All Too Human</a:t>
            </a:r>
          </a:p>
          <a:p>
            <a:pPr>
              <a:buFont typeface="Arial" panose="020B0604020202020204" pitchFamily="34" charset="0"/>
              <a:buChar char="•"/>
            </a:pPr>
            <a:r>
              <a:rPr lang="en-US" dirty="0" smtClean="0"/>
              <a:t>(1881) </a:t>
            </a:r>
            <a:r>
              <a:rPr lang="en-US" i="1" dirty="0" smtClean="0"/>
              <a:t>Daybreak</a:t>
            </a:r>
          </a:p>
          <a:p>
            <a:pPr>
              <a:buFont typeface="Arial" panose="020B0604020202020204" pitchFamily="34" charset="0"/>
              <a:buChar char="•"/>
            </a:pPr>
            <a:r>
              <a:rPr lang="en-US" dirty="0" smtClean="0"/>
              <a:t>(1882) </a:t>
            </a:r>
            <a:r>
              <a:rPr lang="en-US" i="1" dirty="0" smtClean="0"/>
              <a:t>The Gay Science</a:t>
            </a:r>
          </a:p>
          <a:p>
            <a:pPr>
              <a:buFont typeface="Arial" panose="020B0604020202020204" pitchFamily="34" charset="0"/>
              <a:buChar char="•"/>
            </a:pPr>
            <a:r>
              <a:rPr lang="en-US" dirty="0" smtClean="0"/>
              <a:t>(1883-5) </a:t>
            </a:r>
            <a:r>
              <a:rPr lang="en-US" i="1" dirty="0" smtClean="0"/>
              <a:t>Thus Spoke Zarathustra</a:t>
            </a:r>
          </a:p>
          <a:p>
            <a:pPr>
              <a:buFont typeface="Arial" panose="020B0604020202020204" pitchFamily="34" charset="0"/>
              <a:buChar char="•"/>
            </a:pPr>
            <a:r>
              <a:rPr lang="en-US" dirty="0" smtClean="0"/>
              <a:t>(1886) </a:t>
            </a:r>
            <a:r>
              <a:rPr lang="en-US" i="1" dirty="0" smtClean="0"/>
              <a:t>Beyond Good and Evil</a:t>
            </a:r>
          </a:p>
          <a:p>
            <a:pPr>
              <a:buFont typeface="Arial" panose="020B0604020202020204" pitchFamily="34" charset="0"/>
              <a:buChar char="•"/>
            </a:pPr>
            <a:r>
              <a:rPr lang="en-US" dirty="0" smtClean="0"/>
              <a:t>(1887) </a:t>
            </a:r>
            <a:r>
              <a:rPr lang="en-US" i="1" dirty="0" smtClean="0"/>
              <a:t>The Genealogy of Morals</a:t>
            </a:r>
          </a:p>
          <a:p>
            <a:pPr>
              <a:buFont typeface="Arial" panose="020B0604020202020204" pitchFamily="34" charset="0"/>
              <a:buChar char="•"/>
            </a:pPr>
            <a:r>
              <a:rPr lang="en-US" dirty="0" smtClean="0"/>
              <a:t>(1889) </a:t>
            </a:r>
            <a:r>
              <a:rPr lang="en-US" i="1" dirty="0" smtClean="0"/>
              <a:t>The Twilight of the Idols</a:t>
            </a:r>
          </a:p>
          <a:p>
            <a:pPr>
              <a:buFont typeface="Arial" panose="020B0604020202020204" pitchFamily="34" charset="0"/>
              <a:buChar char="•"/>
            </a:pPr>
            <a:r>
              <a:rPr lang="en-US" dirty="0" smtClean="0"/>
              <a:t>(1894) </a:t>
            </a:r>
            <a:r>
              <a:rPr lang="en-US" i="1" dirty="0" smtClean="0"/>
              <a:t>The Anti-Christ</a:t>
            </a:r>
          </a:p>
          <a:p>
            <a:pPr>
              <a:buFont typeface="Arial" panose="020B0604020202020204" pitchFamily="34" charset="0"/>
              <a:buChar char="•"/>
            </a:pPr>
            <a:r>
              <a:rPr lang="en-US" dirty="0" smtClean="0"/>
              <a:t>(1901) </a:t>
            </a:r>
            <a:r>
              <a:rPr lang="en-US" i="1" dirty="0" smtClean="0"/>
              <a:t>The Will to Power (posthumous)</a:t>
            </a:r>
            <a:endParaRPr lang="en-US" dirty="0" smtClean="0"/>
          </a:p>
          <a:p>
            <a:pPr>
              <a:buFont typeface="Arial" panose="020B0604020202020204" pitchFamily="34" charset="0"/>
              <a:buChar char="•"/>
            </a:pPr>
            <a:r>
              <a:rPr lang="en-US" dirty="0" smtClean="0"/>
              <a:t>(1908) </a:t>
            </a:r>
            <a:r>
              <a:rPr lang="en-US" i="1" dirty="0" smtClean="0"/>
              <a:t>Ecce Homo (posthumous)</a:t>
            </a: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551988" y="2281473"/>
            <a:ext cx="1408876" cy="2017254"/>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586673" y="2281473"/>
            <a:ext cx="1376669" cy="1996171"/>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163343" y="4439478"/>
            <a:ext cx="1324449" cy="1969397"/>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839341" y="4822028"/>
            <a:ext cx="2124001" cy="1304136"/>
          </a:xfrm>
          <a:prstGeom prst="rect">
            <a:avLst/>
          </a:prstGeom>
        </p:spPr>
      </p:pic>
    </p:spTree>
    <p:extLst>
      <p:ext uri="{BB962C8B-B14F-4D97-AF65-F5344CB8AC3E}">
        <p14:creationId xmlns:p14="http://schemas.microsoft.com/office/powerpoint/2010/main" val="1108823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Interpretive challenge</a:t>
            </a:r>
            <a:endParaRPr lang="zh-CN" altLang="en-US" dirty="0"/>
          </a:p>
        </p:txBody>
      </p:sp>
      <p:sp>
        <p:nvSpPr>
          <p:cNvPr id="3" name="Content Placeholder 2"/>
          <p:cNvSpPr>
            <a:spLocks noGrp="1"/>
          </p:cNvSpPr>
          <p:nvPr>
            <p:ph idx="1"/>
          </p:nvPr>
        </p:nvSpPr>
        <p:spPr>
          <a:xfrm>
            <a:off x="5053914" y="2638044"/>
            <a:ext cx="4906950" cy="3194345"/>
          </a:xfrm>
        </p:spPr>
        <p:txBody>
          <a:bodyPr/>
          <a:lstStyle/>
          <a:p>
            <a:r>
              <a:rPr lang="en-US" altLang="zh-CN" dirty="0" smtClean="0"/>
              <a:t>Interpreting Nietzsche’s writings faces the challenge that his work is diverse and fragmentary. It contains many aphorisms as well as other styles of writing (see </a:t>
            </a:r>
            <a:r>
              <a:rPr lang="en-US" altLang="zh-CN" dirty="0" err="1" smtClean="0"/>
              <a:t>Nehamas</a:t>
            </a:r>
            <a:r>
              <a:rPr lang="en-US" altLang="zh-CN" dirty="0" smtClean="0"/>
              <a:t>, </a:t>
            </a:r>
            <a:r>
              <a:rPr lang="en-US" altLang="zh-CN" dirty="0" err="1" smtClean="0"/>
              <a:t>ch.</a:t>
            </a:r>
            <a:r>
              <a:rPr lang="en-US" altLang="zh-CN" dirty="0" smtClean="0"/>
              <a:t> 1)</a:t>
            </a:r>
          </a:p>
          <a:p>
            <a:r>
              <a:rPr lang="en-US" altLang="zh-CN" dirty="0" smtClean="0"/>
              <a:t>“I mistrust all </a:t>
            </a:r>
            <a:r>
              <a:rPr lang="en-US" altLang="zh-CN" dirty="0" err="1" smtClean="0"/>
              <a:t>systematizers</a:t>
            </a:r>
            <a:r>
              <a:rPr lang="en-US" altLang="zh-CN" dirty="0" smtClean="0"/>
              <a:t> and avoid them. The will to a system is a lack of integrity.” (</a:t>
            </a:r>
            <a:r>
              <a:rPr lang="en-US" altLang="zh-CN" i="1" dirty="0" smtClean="0"/>
              <a:t>TI Maxims and Arrows </a:t>
            </a:r>
            <a:r>
              <a:rPr lang="en-US" altLang="zh-CN" dirty="0" smtClean="0"/>
              <a:t>26)</a:t>
            </a:r>
            <a:endParaRPr lang="zh-CN" altLang="en-US" dirty="0"/>
          </a:p>
        </p:txBody>
      </p:sp>
      <p:pic>
        <p:nvPicPr>
          <p:cNvPr id="4" name="Picture 3" descr="File:Exhibit Showing Dispersal of Shell Fragments - Military Museum - Dresden - German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6" y="2462021"/>
            <a:ext cx="2659792" cy="3546389"/>
          </a:xfrm>
          <a:prstGeom prst="rect">
            <a:avLst/>
          </a:prstGeom>
        </p:spPr>
      </p:pic>
    </p:spTree>
    <p:extLst>
      <p:ext uri="{BB962C8B-B14F-4D97-AF65-F5344CB8AC3E}">
        <p14:creationId xmlns:p14="http://schemas.microsoft.com/office/powerpoint/2010/main" val="422402696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2530</TotalTime>
  <Words>4084</Words>
  <Application>Microsoft Office PowerPoint</Application>
  <PresentationFormat>Widescreen</PresentationFormat>
  <Paragraphs>201</Paragraphs>
  <Slides>54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等线</vt:lpstr>
      <vt:lpstr>华文中宋</vt:lpstr>
      <vt:lpstr>Arial</vt:lpstr>
      <vt:lpstr>Gill Sans MT</vt:lpstr>
      <vt:lpstr>Parcel</vt:lpstr>
      <vt:lpstr>Introduction to philosophy Lecture 8</vt:lpstr>
      <vt:lpstr>Three ways of conceiving of philosophy</vt:lpstr>
      <vt:lpstr>review</vt:lpstr>
      <vt:lpstr>Two models of epistemology</vt:lpstr>
      <vt:lpstr>Two versions of foundationalism</vt:lpstr>
      <vt:lpstr>Nietzsche’s life &amp; work</vt:lpstr>
      <vt:lpstr>Friedrich Nietzsche  (1844-1900)</vt:lpstr>
      <vt:lpstr>Major Publications by Nietzsche</vt:lpstr>
      <vt:lpstr>Interpretive challenge</vt:lpstr>
      <vt:lpstr>Nietzsche’s literary executor 1</vt:lpstr>
      <vt:lpstr>Nietzsche’s literary executor 2</vt:lpstr>
      <vt:lpstr>Nietzsche’s relationship to his sister</vt:lpstr>
      <vt:lpstr>myths about Nietzsche</vt:lpstr>
      <vt:lpstr>1. Nietzsche was insane</vt:lpstr>
      <vt:lpstr>2. Nietzsche was a proto-nazi</vt:lpstr>
      <vt:lpstr>‘The hermeneutics of suspicion’</vt:lpstr>
      <vt:lpstr>“The Hermeneutics of Suspicion”  (P. RiCoeur)</vt:lpstr>
      <vt:lpstr>Perspective in  Nietzsche’s critique of morality</vt:lpstr>
      <vt:lpstr>the metaphysical activity of man</vt:lpstr>
      <vt:lpstr>Against moral philosophy</vt:lpstr>
      <vt:lpstr>Value &amp; the problem of perspective</vt:lpstr>
      <vt:lpstr>Morality seen from the perspective of life</vt:lpstr>
      <vt:lpstr>A natural history of morals</vt:lpstr>
      <vt:lpstr>Nietzsche’s genealogical method</vt:lpstr>
      <vt:lpstr>Nietzsche’s suggestion</vt:lpstr>
      <vt:lpstr>The “Trans-valuation of Values”</vt:lpstr>
      <vt:lpstr>Herd morality</vt:lpstr>
      <vt:lpstr>The Re-evaluation of Values</vt:lpstr>
      <vt:lpstr>Jasagen</vt:lpstr>
      <vt:lpstr>Life &amp; truth</vt:lpstr>
      <vt:lpstr>Life-enhancing errors</vt:lpstr>
      <vt:lpstr>‘untruth as a condition of life’</vt:lpstr>
      <vt:lpstr>Value of truth?</vt:lpstr>
      <vt:lpstr>The death of god</vt:lpstr>
      <vt:lpstr>God’s Shadow?</vt:lpstr>
      <vt:lpstr>Nietzsche’s ‘madman’</vt:lpstr>
      <vt:lpstr>Meaning of the ‘death of god’</vt:lpstr>
      <vt:lpstr>Science as metaphysical faith</vt:lpstr>
      <vt:lpstr>Reaction of the ‘free spirits’ to god’s death</vt:lpstr>
      <vt:lpstr>nietZsche’s perspectivism</vt:lpstr>
      <vt:lpstr>Example of perspective: Pointillism</vt:lpstr>
      <vt:lpstr>perspectivism</vt:lpstr>
      <vt:lpstr>Is nietzsche’s theory self-undermining?</vt:lpstr>
      <vt:lpstr>Nietzsche’s Übermensch </vt:lpstr>
      <vt:lpstr>What the Übermensch isn’t</vt:lpstr>
      <vt:lpstr>Self-Creation</vt:lpstr>
      <vt:lpstr>Examples</vt:lpstr>
      <vt:lpstr>Grand style</vt:lpstr>
      <vt:lpstr>übermensch as end, not means</vt:lpstr>
      <vt:lpstr>The eternal recurrence</vt:lpstr>
      <vt:lpstr>4 ways to think about history</vt:lpstr>
      <vt:lpstr>Universe as hour-glass</vt:lpstr>
      <vt:lpstr>Amor fati</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Lucas Scripter (HSS)</dc:creator>
  <cp:lastModifiedBy>Dr. Lucas Scripter (HSS)</cp:lastModifiedBy>
  <cp:revision>156</cp:revision>
  <dcterms:created xsi:type="dcterms:W3CDTF">2018-01-08T05:13:13Z</dcterms:created>
  <dcterms:modified xsi:type="dcterms:W3CDTF">2018-10-31T07:06:12Z</dcterms:modified>
</cp:coreProperties>
</file>